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1" r:id="rId7"/>
    <p:sldId id="272" r:id="rId8"/>
    <p:sldId id="263" r:id="rId9"/>
    <p:sldId id="270" r:id="rId10"/>
    <p:sldId id="265" r:id="rId11"/>
    <p:sldId id="264" r:id="rId12"/>
    <p:sldId id="266" r:id="rId13"/>
    <p:sldId id="267" r:id="rId14"/>
    <p:sldId id="273" r:id="rId15"/>
    <p:sldId id="271" r:id="rId16"/>
    <p:sldId id="274" r:id="rId17"/>
  </p:sldIdLst>
  <p:sldSz cx="9144000" cy="5143500" type="screen16x9"/>
  <p:notesSz cx="6858000" cy="9144000"/>
  <p:embeddedFontLst>
    <p:embeddedFont>
      <p:font typeface="Dosis" panose="02010503020202060003" pitchFamily="2" charset="77"/>
      <p:regular r:id="rId19"/>
      <p:bold r:id="rId20"/>
    </p:embeddedFont>
    <p:embeddedFont>
      <p:font typeface="Roboto" panose="02000000000000000000" pitchFamily="2" charset="0"/>
      <p:regular r:id="rId21"/>
      <p:bold r:id="rId22"/>
      <p:italic r:id="rId23"/>
      <p:boldItalic r:id="rId24"/>
    </p:embeddedFont>
    <p:embeddedFont>
      <p:font typeface="Roboto Black" panose="02000000000000000000" pitchFamily="2" charset="0"/>
      <p:bold r:id="rId25"/>
      <p:italic r:id="rId26"/>
      <p:boldItalic r:id="rId27"/>
    </p:embeddedFont>
    <p:embeddedFont>
      <p:font typeface="Roboto Thin"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51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8"/>
    <p:restoredTop sz="94484"/>
  </p:normalViewPr>
  <p:slideViewPr>
    <p:cSldViewPr snapToGrid="0">
      <p:cViewPr varScale="1">
        <p:scale>
          <a:sx n="121" d="100"/>
          <a:sy n="121" d="100"/>
        </p:scale>
        <p:origin x="920" y="168"/>
      </p:cViewPr>
      <p:guideLst>
        <p:guide orient="horz" pos="1620"/>
        <p:guide pos="2880"/>
      </p:guideLst>
    </p:cSldViewPr>
  </p:slideViewPr>
  <p:notesTextViewPr>
    <p:cViewPr>
      <p:scale>
        <a:sx n="1" d="1"/>
        <a:sy n="1" d="1"/>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0130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467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41289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76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635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841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0767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80487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5739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7500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014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95"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732567"/>
            <a:ext cx="8210374" cy="1749233"/>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a:buClr>
                <a:srgbClr val="295269"/>
              </a:buClr>
            </a:pPr>
            <a:r>
              <a:rPr lang="de-DE" sz="4000" dirty="0" err="1">
                <a:solidFill>
                  <a:schemeClr val="lt1"/>
                </a:solidFill>
                <a:latin typeface="Roboto Black"/>
                <a:ea typeface="Roboto Black"/>
                <a:cs typeface="Roboto Black"/>
                <a:sym typeface="Roboto Black"/>
              </a:rPr>
              <a:t>Capstone</a:t>
            </a:r>
            <a:r>
              <a:rPr lang="de-DE" sz="4000" dirty="0">
                <a:solidFill>
                  <a:schemeClr val="lt1"/>
                </a:solidFill>
                <a:latin typeface="Roboto Black"/>
                <a:ea typeface="Roboto Black"/>
                <a:cs typeface="Roboto Black"/>
                <a:sym typeface="Roboto Black"/>
              </a:rPr>
              <a:t> </a:t>
            </a:r>
            <a:r>
              <a:rPr lang="de-DE" sz="4000" dirty="0" err="1">
                <a:solidFill>
                  <a:schemeClr val="lt1"/>
                </a:solidFill>
                <a:latin typeface="Roboto Black"/>
                <a:ea typeface="Roboto Black"/>
                <a:cs typeface="Roboto Black"/>
                <a:sym typeface="Roboto Black"/>
              </a:rPr>
              <a:t>project</a:t>
            </a:r>
            <a:r>
              <a:rPr lang="de-DE" sz="4000" dirty="0">
                <a:solidFill>
                  <a:schemeClr val="lt1"/>
                </a:solidFill>
                <a:latin typeface="Roboto Black"/>
                <a:ea typeface="Roboto Black"/>
                <a:cs typeface="Roboto Black"/>
                <a:sym typeface="Roboto Black"/>
              </a:rPr>
              <a:t>: </a:t>
            </a:r>
          </a:p>
          <a:p>
            <a:pPr>
              <a:buClr>
                <a:srgbClr val="295269"/>
              </a:buClr>
            </a:pPr>
            <a:r>
              <a:rPr lang="de-DE" sz="4000" dirty="0">
                <a:solidFill>
                  <a:schemeClr val="lt1"/>
                </a:solidFill>
                <a:latin typeface="Roboto Black"/>
                <a:ea typeface="Roboto Black"/>
              </a:rPr>
              <a:t>Attribution</a:t>
            </a:r>
            <a:r>
              <a:rPr lang="de-DE" sz="4000" b="1" dirty="0"/>
              <a:t> </a:t>
            </a:r>
            <a:r>
              <a:rPr lang="de-DE" sz="4000" dirty="0" err="1">
                <a:solidFill>
                  <a:schemeClr val="lt1"/>
                </a:solidFill>
                <a:latin typeface="Roboto Black"/>
                <a:ea typeface="Roboto Black"/>
              </a:rPr>
              <a:t>Queries</a:t>
            </a:r>
            <a:endParaRPr lang="de-DE" sz="4000" dirty="0">
              <a:solidFill>
                <a:schemeClr val="lt1"/>
              </a:solidFill>
              <a:latin typeface="Roboto Black"/>
              <a:ea typeface="Roboto Black"/>
            </a:endParaRPr>
          </a:p>
          <a:p>
            <a:pPr marL="0" marR="0" lvl="0" indent="0" algn="l" rtl="0">
              <a:lnSpc>
                <a:spcPct val="100000"/>
              </a:lnSpc>
              <a:spcBef>
                <a:spcPts val="0"/>
              </a:spcBef>
              <a:spcAft>
                <a:spcPts val="0"/>
              </a:spcAft>
              <a:buClr>
                <a:srgbClr val="295269"/>
              </a:buClr>
              <a:buFont typeface="Arial"/>
              <a:buNone/>
            </a:pP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Maria  </a:t>
            </a:r>
            <a:r>
              <a:rPr lang="de-DE" sz="2800" dirty="0" err="1">
                <a:solidFill>
                  <a:srgbClr val="EFEFEF"/>
                </a:solidFill>
                <a:latin typeface="Roboto Thin"/>
                <a:ea typeface="Roboto Thin"/>
                <a:cs typeface="Roboto Thin"/>
                <a:sym typeface="Roboto Thin"/>
              </a:rPr>
              <a:t>Marstrand</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16/01/2019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How many visitors make a purchase?</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 sz="1200" dirty="0">
                <a:latin typeface="Courier New"/>
                <a:cs typeface="Courier New"/>
              </a:rPr>
              <a:t>SELECT COUNT(DISTINCT </a:t>
            </a:r>
            <a:r>
              <a:rPr lang="en" sz="1200" dirty="0" err="1">
                <a:latin typeface="Courier New"/>
                <a:cs typeface="Courier New"/>
              </a:rPr>
              <a:t>user_id</a:t>
            </a:r>
            <a:r>
              <a:rPr lang="en" sz="1200" dirty="0">
                <a:latin typeface="Courier New"/>
                <a:cs typeface="Courier New"/>
              </a:rPr>
              <a:t>), </a:t>
            </a:r>
            <a:r>
              <a:rPr lang="en" sz="1200" dirty="0" err="1">
                <a:latin typeface="Courier New"/>
                <a:cs typeface="Courier New"/>
              </a:rPr>
              <a:t>page_name</a:t>
            </a:r>
            <a:endParaRPr lang="en" sz="1200" dirty="0">
              <a:latin typeface="Courier New"/>
              <a:cs typeface="Courier New"/>
            </a:endParaRPr>
          </a:p>
          <a:p>
            <a:r>
              <a:rPr lang="en" sz="1200" dirty="0">
                <a:latin typeface="Courier New"/>
                <a:cs typeface="Courier New"/>
              </a:rPr>
              <a:t>FROM </a:t>
            </a:r>
            <a:r>
              <a:rPr lang="en" sz="1200" dirty="0" err="1">
                <a:latin typeface="Courier New"/>
                <a:cs typeface="Courier New"/>
              </a:rPr>
              <a:t>page_visits</a:t>
            </a:r>
            <a:endParaRPr lang="en" sz="1200" dirty="0">
              <a:latin typeface="Courier New"/>
              <a:cs typeface="Courier New"/>
            </a:endParaRPr>
          </a:p>
          <a:p>
            <a:r>
              <a:rPr lang="en" sz="1200" dirty="0">
                <a:latin typeface="Courier New"/>
                <a:cs typeface="Courier New"/>
              </a:rPr>
              <a:t>WHERE </a:t>
            </a:r>
            <a:r>
              <a:rPr lang="en" sz="1200" dirty="0" err="1">
                <a:latin typeface="Courier New"/>
                <a:cs typeface="Courier New"/>
              </a:rPr>
              <a:t>page_name</a:t>
            </a:r>
            <a:r>
              <a:rPr lang="en" sz="1200" dirty="0">
                <a:latin typeface="Courier New"/>
                <a:cs typeface="Courier New"/>
              </a:rPr>
              <a:t> = '4 - purchase';</a:t>
            </a:r>
            <a:endParaRPr lang="en-US" sz="1200" dirty="0">
              <a:latin typeface="Courier New"/>
              <a:cs typeface="Courier New"/>
            </a:endParaRPr>
          </a:p>
        </p:txBody>
      </p:sp>
      <p:sp>
        <p:nvSpPr>
          <p:cNvPr id="324" name="Shape 324"/>
          <p:cNvSpPr txBox="1"/>
          <p:nvPr/>
        </p:nvSpPr>
        <p:spPr>
          <a:xfrm>
            <a:off x="177974" y="1164444"/>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361 unique visitors made a purchase. </a:t>
            </a:r>
            <a:endParaRPr sz="1200" dirty="0">
              <a:latin typeface="Roboto"/>
              <a:ea typeface="Roboto"/>
              <a:cs typeface="Roboto"/>
              <a:sym typeface="Roboto"/>
            </a:endParaRPr>
          </a:p>
        </p:txBody>
      </p:sp>
    </p:spTree>
    <p:extLst>
      <p:ext uri="{BB962C8B-B14F-4D97-AF65-F5344CB8AC3E}">
        <p14:creationId xmlns:p14="http://schemas.microsoft.com/office/powerpoint/2010/main" val="361038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How many last touches on the purchase page is each campaign responsible for?</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a:cs typeface="Courier New"/>
              </a:rPr>
              <a:t>WITH </a:t>
            </a:r>
            <a:r>
              <a:rPr lang="en-US" sz="1200" dirty="0" err="1">
                <a:latin typeface="Courier New"/>
                <a:cs typeface="Courier New"/>
              </a:rPr>
              <a:t>last_touch</a:t>
            </a:r>
            <a:r>
              <a:rPr lang="en-US" sz="1200" dirty="0">
                <a:latin typeface="Courier New"/>
                <a:cs typeface="Courier New"/>
              </a:rPr>
              <a:t> AS (</a:t>
            </a:r>
          </a:p>
          <a:p>
            <a:r>
              <a:rPr lang="en-US" sz="1200" dirty="0">
                <a:latin typeface="Courier New"/>
                <a:cs typeface="Courier New"/>
              </a:rPr>
              <a:t>    SELECT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        MAX(timestamp) as </a:t>
            </a:r>
            <a:r>
              <a:rPr lang="en-US" sz="1200" dirty="0" err="1">
                <a:latin typeface="Courier New"/>
                <a:cs typeface="Courier New"/>
              </a:rPr>
              <a:t>last_touch_at</a:t>
            </a:r>
            <a:endParaRPr lang="en-US" sz="1200" dirty="0">
              <a:latin typeface="Courier New"/>
              <a:cs typeface="Courier New"/>
            </a:endParaRPr>
          </a:p>
          <a:p>
            <a:r>
              <a:rPr lang="en-US" sz="1200" dirty="0">
                <a:latin typeface="Courier New"/>
                <a:cs typeface="Courier New"/>
              </a:rPr>
              <a:t>    FROM </a:t>
            </a:r>
            <a:r>
              <a:rPr lang="en-US" sz="1200" dirty="0" err="1">
                <a:latin typeface="Courier New"/>
                <a:cs typeface="Courier New"/>
              </a:rPr>
              <a:t>page_visits</a:t>
            </a:r>
            <a:endParaRPr lang="en-US" sz="1200" dirty="0">
              <a:latin typeface="Courier New"/>
              <a:cs typeface="Courier New"/>
            </a:endParaRPr>
          </a:p>
          <a:p>
            <a:r>
              <a:rPr lang="en-US" sz="1200" dirty="0">
                <a:latin typeface="Courier New"/>
                <a:cs typeface="Courier New"/>
              </a:rPr>
              <a:t>     WHERE </a:t>
            </a:r>
            <a:r>
              <a:rPr lang="en-US" sz="1200" dirty="0" err="1">
                <a:latin typeface="Courier New"/>
                <a:cs typeface="Courier New"/>
              </a:rPr>
              <a:t>page_name</a:t>
            </a:r>
            <a:r>
              <a:rPr lang="en-US" sz="1200" dirty="0">
                <a:latin typeface="Courier New"/>
                <a:cs typeface="Courier New"/>
              </a:rPr>
              <a:t> = '4 - purchase'</a:t>
            </a:r>
          </a:p>
          <a:p>
            <a:r>
              <a:rPr lang="en-US" sz="1200" dirty="0">
                <a:latin typeface="Courier New"/>
                <a:cs typeface="Courier New"/>
              </a:rPr>
              <a:t>    GROUP BY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SELECT </a:t>
            </a:r>
            <a:r>
              <a:rPr lang="en-US" sz="1200" dirty="0" err="1">
                <a:latin typeface="Courier New"/>
                <a:cs typeface="Courier New"/>
              </a:rPr>
              <a:t>lt.user_id</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lt.last_touch_at</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pv.utm_source</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pv.utm_campaign</a:t>
            </a:r>
            <a:r>
              <a:rPr lang="en-US" sz="1200" dirty="0">
                <a:latin typeface="Courier New"/>
                <a:cs typeface="Courier New"/>
              </a:rPr>
              <a:t>,</a:t>
            </a:r>
          </a:p>
          <a:p>
            <a:r>
              <a:rPr lang="en-US" sz="1200" dirty="0">
                <a:latin typeface="Courier New"/>
                <a:cs typeface="Courier New"/>
              </a:rPr>
              <a:t>    COUNT (</a:t>
            </a:r>
            <a:r>
              <a:rPr lang="en-US" sz="1200" dirty="0" err="1">
                <a:latin typeface="Courier New"/>
                <a:cs typeface="Courier New"/>
              </a:rPr>
              <a:t>utm_campaign</a:t>
            </a:r>
            <a:r>
              <a:rPr lang="en-US" sz="1200" dirty="0">
                <a:latin typeface="Courier New"/>
                <a:cs typeface="Courier New"/>
              </a:rPr>
              <a:t>)</a:t>
            </a:r>
          </a:p>
          <a:p>
            <a:r>
              <a:rPr lang="en-US" sz="1200" dirty="0">
                <a:latin typeface="Courier New"/>
                <a:cs typeface="Courier New"/>
              </a:rPr>
              <a:t>FROM </a:t>
            </a:r>
            <a:r>
              <a:rPr lang="en-US" sz="1200" dirty="0" err="1">
                <a:latin typeface="Courier New"/>
                <a:cs typeface="Courier New"/>
              </a:rPr>
              <a:t>last_touch</a:t>
            </a:r>
            <a:r>
              <a:rPr lang="en-US" sz="1200" dirty="0">
                <a:latin typeface="Courier New"/>
                <a:cs typeface="Courier New"/>
              </a:rPr>
              <a:t> </a:t>
            </a:r>
            <a:r>
              <a:rPr lang="en-US" sz="1200" dirty="0" err="1">
                <a:latin typeface="Courier New"/>
                <a:cs typeface="Courier New"/>
              </a:rPr>
              <a:t>lt</a:t>
            </a:r>
            <a:endParaRPr lang="en-US" sz="1200" dirty="0">
              <a:latin typeface="Courier New"/>
              <a:cs typeface="Courier New"/>
            </a:endParaRPr>
          </a:p>
          <a:p>
            <a:r>
              <a:rPr lang="en-US" sz="1200" dirty="0">
                <a:latin typeface="Courier New"/>
                <a:cs typeface="Courier New"/>
              </a:rPr>
              <a:t>JOIN </a:t>
            </a:r>
            <a:r>
              <a:rPr lang="en-US" sz="1200" dirty="0" err="1">
                <a:latin typeface="Courier New"/>
                <a:cs typeface="Courier New"/>
              </a:rPr>
              <a:t>page_visits</a:t>
            </a:r>
            <a:r>
              <a:rPr lang="en-US" sz="1200" dirty="0">
                <a:latin typeface="Courier New"/>
                <a:cs typeface="Courier New"/>
              </a:rPr>
              <a:t> </a:t>
            </a:r>
            <a:r>
              <a:rPr lang="en-US" sz="1200" dirty="0" err="1">
                <a:latin typeface="Courier New"/>
                <a:cs typeface="Courier New"/>
              </a:rPr>
              <a:t>pv</a:t>
            </a:r>
            <a:endParaRPr lang="en-US" sz="1200" dirty="0">
              <a:latin typeface="Courier New"/>
              <a:cs typeface="Courier New"/>
            </a:endParaRPr>
          </a:p>
          <a:p>
            <a:r>
              <a:rPr lang="en-US" sz="1200" dirty="0">
                <a:latin typeface="Courier New"/>
                <a:cs typeface="Courier New"/>
              </a:rPr>
              <a:t>    ON </a:t>
            </a:r>
            <a:r>
              <a:rPr lang="en-US" sz="1200" dirty="0" err="1">
                <a:latin typeface="Courier New"/>
                <a:cs typeface="Courier New"/>
              </a:rPr>
              <a:t>lt.user_id</a:t>
            </a:r>
            <a:r>
              <a:rPr lang="en-US" sz="1200" dirty="0">
                <a:latin typeface="Courier New"/>
                <a:cs typeface="Courier New"/>
              </a:rPr>
              <a:t> = </a:t>
            </a:r>
            <a:r>
              <a:rPr lang="en-US" sz="1200" dirty="0" err="1">
                <a:latin typeface="Courier New"/>
                <a:cs typeface="Courier New"/>
              </a:rPr>
              <a:t>pv.user_id</a:t>
            </a:r>
            <a:endParaRPr lang="en-US" sz="1200" dirty="0">
              <a:latin typeface="Courier New"/>
              <a:cs typeface="Courier New"/>
            </a:endParaRPr>
          </a:p>
          <a:p>
            <a:r>
              <a:rPr lang="en-US" sz="1200" dirty="0">
                <a:latin typeface="Courier New"/>
                <a:cs typeface="Courier New"/>
              </a:rPr>
              <a:t>    AND </a:t>
            </a:r>
            <a:r>
              <a:rPr lang="en-US" sz="1200" dirty="0" err="1">
                <a:latin typeface="Courier New"/>
                <a:cs typeface="Courier New"/>
              </a:rPr>
              <a:t>lt.last_touch_at</a:t>
            </a:r>
            <a:r>
              <a:rPr lang="en-US" sz="1200" dirty="0">
                <a:latin typeface="Courier New"/>
                <a:cs typeface="Courier New"/>
              </a:rPr>
              <a:t> = </a:t>
            </a:r>
            <a:r>
              <a:rPr lang="en-US" sz="1200" dirty="0" err="1">
                <a:latin typeface="Courier New"/>
                <a:cs typeface="Courier New"/>
              </a:rPr>
              <a:t>pv.timestamp</a:t>
            </a:r>
            <a:endParaRPr lang="en-US" sz="1200" dirty="0">
              <a:latin typeface="Courier New"/>
              <a:cs typeface="Courier New"/>
            </a:endParaRPr>
          </a:p>
          <a:p>
            <a:r>
              <a:rPr lang="en-US" sz="1200" dirty="0">
                <a:latin typeface="Courier New"/>
                <a:cs typeface="Courier New"/>
              </a:rPr>
              <a:t>GROUP BY </a:t>
            </a:r>
            <a:r>
              <a:rPr lang="en-US" sz="1200" dirty="0" err="1">
                <a:latin typeface="Courier New"/>
                <a:cs typeface="Courier New"/>
              </a:rPr>
              <a:t>utm_campaign</a:t>
            </a:r>
            <a:endParaRPr lang="en-US" sz="1200" dirty="0">
              <a:latin typeface="Courier New"/>
              <a:cs typeface="Courier New"/>
            </a:endParaRPr>
          </a:p>
          <a:p>
            <a:r>
              <a:rPr lang="en-US" sz="1200" dirty="0">
                <a:latin typeface="Courier New"/>
                <a:cs typeface="Courier New"/>
              </a:rPr>
              <a:t>ORDER BY COUNT (</a:t>
            </a:r>
            <a:r>
              <a:rPr lang="en-US" sz="1200" dirty="0" err="1">
                <a:latin typeface="Courier New"/>
                <a:cs typeface="Courier New"/>
              </a:rPr>
              <a:t>utm_campaign</a:t>
            </a:r>
            <a:r>
              <a:rPr lang="en-US" sz="1200" dirty="0">
                <a:latin typeface="Courier New"/>
                <a:cs typeface="Courier New"/>
              </a:rPr>
              <a:t>) DESC;</a:t>
            </a:r>
          </a:p>
        </p:txBody>
      </p:sp>
      <p:sp>
        <p:nvSpPr>
          <p:cNvPr id="324" name="Shape 324"/>
          <p:cNvSpPr txBox="1"/>
          <p:nvPr/>
        </p:nvSpPr>
        <p:spPr>
          <a:xfrm>
            <a:off x="177974" y="1164444"/>
            <a:ext cx="4920900" cy="39790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 campaign with the most last touches on the purchase page is the weekly newsletter (115), closely followed by retargeting ad (113).  The campaign with the lowest number of last touches on the purchase page is the cool </a:t>
            </a:r>
            <a:r>
              <a:rPr lang="en-US" dirty="0" err="1"/>
              <a:t>tshirts</a:t>
            </a:r>
            <a:r>
              <a:rPr lang="en-US" dirty="0"/>
              <a:t> search. See full overview in table below.</a:t>
            </a:r>
            <a:endParaRPr sz="1200" dirty="0">
              <a:latin typeface="Roboto"/>
              <a:ea typeface="Roboto"/>
              <a:cs typeface="Roboto"/>
              <a:sym typeface="Roboto"/>
            </a:endParaRPr>
          </a:p>
        </p:txBody>
      </p:sp>
      <p:graphicFrame>
        <p:nvGraphicFramePr>
          <p:cNvPr id="8" name="Table 7">
            <a:extLst>
              <a:ext uri="{FF2B5EF4-FFF2-40B4-BE49-F238E27FC236}">
                <a16:creationId xmlns:a16="http://schemas.microsoft.com/office/drawing/2014/main" id="{F168AC92-4324-5748-966F-F3AA2BE10ECB}"/>
              </a:ext>
            </a:extLst>
          </p:cNvPr>
          <p:cNvGraphicFramePr>
            <a:graphicFrameLocks noGrp="1"/>
          </p:cNvGraphicFramePr>
          <p:nvPr>
            <p:extLst>
              <p:ext uri="{D42A27DB-BD31-4B8C-83A1-F6EECF244321}">
                <p14:modId xmlns:p14="http://schemas.microsoft.com/office/powerpoint/2010/main" val="742758023"/>
              </p:ext>
            </p:extLst>
          </p:nvPr>
        </p:nvGraphicFramePr>
        <p:xfrm>
          <a:off x="333535" y="2594284"/>
          <a:ext cx="4609777" cy="2316560"/>
        </p:xfrm>
        <a:graphic>
          <a:graphicData uri="http://schemas.openxmlformats.org/drawingml/2006/table">
            <a:tbl>
              <a:tblPr/>
              <a:tblGrid>
                <a:gridCol w="1048437">
                  <a:extLst>
                    <a:ext uri="{9D8B030D-6E8A-4147-A177-3AD203B41FA5}">
                      <a16:colId xmlns:a16="http://schemas.microsoft.com/office/drawing/2014/main" val="1595458094"/>
                    </a:ext>
                  </a:extLst>
                </a:gridCol>
                <a:gridCol w="2008775">
                  <a:extLst>
                    <a:ext uri="{9D8B030D-6E8A-4147-A177-3AD203B41FA5}">
                      <a16:colId xmlns:a16="http://schemas.microsoft.com/office/drawing/2014/main" val="1220681969"/>
                    </a:ext>
                  </a:extLst>
                </a:gridCol>
                <a:gridCol w="1552565">
                  <a:extLst>
                    <a:ext uri="{9D8B030D-6E8A-4147-A177-3AD203B41FA5}">
                      <a16:colId xmlns:a16="http://schemas.microsoft.com/office/drawing/2014/main" val="1328289571"/>
                    </a:ext>
                  </a:extLst>
                </a:gridCol>
              </a:tblGrid>
              <a:tr h="595160">
                <a:tc>
                  <a:txBody>
                    <a:bodyPr/>
                    <a:lstStyle/>
                    <a:p>
                      <a:pPr algn="ctr"/>
                      <a:r>
                        <a:rPr lang="de-DE" sz="1200" dirty="0" err="1">
                          <a:solidFill>
                            <a:schemeClr val="tx2"/>
                          </a:solidFill>
                        </a:rPr>
                        <a:t>utm_source</a:t>
                      </a:r>
                      <a:endParaRPr lang="de-DE" sz="1200"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rPr>
                        <a:t>utm_campaign</a:t>
                      </a:r>
                      <a:endParaRPr lang="de-DE" sz="1200"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rPr>
                        <a:t>Last </a:t>
                      </a:r>
                      <a:r>
                        <a:rPr lang="de-DE" sz="1200" dirty="0" err="1">
                          <a:solidFill>
                            <a:schemeClr val="tx2"/>
                          </a:solidFill>
                        </a:rPr>
                        <a:t>touches</a:t>
                      </a:r>
                      <a:r>
                        <a:rPr lang="de-DE" sz="1200" dirty="0">
                          <a:solidFill>
                            <a:schemeClr val="tx2"/>
                          </a:solidFill>
                        </a:rPr>
                        <a:t> per </a:t>
                      </a:r>
                      <a:r>
                        <a:rPr lang="de-DE" sz="1200" dirty="0" err="1">
                          <a:solidFill>
                            <a:schemeClr val="tx2"/>
                          </a:solidFill>
                        </a:rPr>
                        <a:t>campaign</a:t>
                      </a:r>
                      <a:r>
                        <a:rPr lang="de-DE" sz="1200" dirty="0">
                          <a:solidFill>
                            <a:schemeClr val="tx2"/>
                          </a:solidFill>
                        </a:rPr>
                        <a:t> on </a:t>
                      </a:r>
                      <a:r>
                        <a:rPr lang="de-DE" sz="1200" dirty="0" err="1">
                          <a:solidFill>
                            <a:schemeClr val="tx2"/>
                          </a:solidFill>
                        </a:rPr>
                        <a:t>purchase</a:t>
                      </a:r>
                      <a:r>
                        <a:rPr lang="de-DE" sz="1200" dirty="0">
                          <a:solidFill>
                            <a:schemeClr val="tx2"/>
                          </a:solidFill>
                        </a:rPr>
                        <a:t> </a:t>
                      </a:r>
                      <a:r>
                        <a:rPr lang="de-DE" sz="1200" dirty="0" err="1">
                          <a:solidFill>
                            <a:schemeClr val="tx2"/>
                          </a:solidFill>
                        </a:rPr>
                        <a:t>page</a:t>
                      </a:r>
                      <a:endParaRPr lang="de-DE" sz="1200"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574643026"/>
                  </a:ext>
                </a:extLst>
              </a:tr>
              <a:tr h="209560">
                <a:tc>
                  <a:txBody>
                    <a:bodyPr/>
                    <a:lstStyle/>
                    <a:p>
                      <a:pPr algn="ctr"/>
                      <a:r>
                        <a:rPr lang="de-DE" sz="900">
                          <a:solidFill>
                            <a:schemeClr val="tx2"/>
                          </a:solidFill>
                          <a:effectLst/>
                        </a:rPr>
                        <a:t>email</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weekly</a:t>
                      </a:r>
                      <a:r>
                        <a:rPr lang="de-DE" sz="900" dirty="0">
                          <a:solidFill>
                            <a:schemeClr val="tx2"/>
                          </a:solidFill>
                          <a:effectLst/>
                        </a:rPr>
                        <a:t>-newsletter</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115</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323195447"/>
                  </a:ext>
                </a:extLst>
              </a:tr>
              <a:tr h="209560">
                <a:tc>
                  <a:txBody>
                    <a:bodyPr/>
                    <a:lstStyle/>
                    <a:p>
                      <a:pPr algn="ctr"/>
                      <a:r>
                        <a:rPr lang="de-DE" sz="900" dirty="0" err="1">
                          <a:solidFill>
                            <a:schemeClr val="tx2"/>
                          </a:solidFill>
                          <a:effectLst/>
                        </a:rPr>
                        <a:t>facebook</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retargetting</a:t>
                      </a:r>
                      <a:r>
                        <a:rPr lang="de-DE" sz="900" dirty="0">
                          <a:solidFill>
                            <a:schemeClr val="tx2"/>
                          </a:solidFill>
                          <a:effectLst/>
                        </a:rPr>
                        <a:t>-ad</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a:solidFill>
                            <a:schemeClr val="tx2"/>
                          </a:solidFill>
                          <a:effectLst/>
                        </a:rPr>
                        <a:t>113</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689714530"/>
                  </a:ext>
                </a:extLst>
              </a:tr>
              <a:tr h="209560">
                <a:tc>
                  <a:txBody>
                    <a:bodyPr/>
                    <a:lstStyle/>
                    <a:p>
                      <a:pPr algn="ctr"/>
                      <a:r>
                        <a:rPr lang="de-DE" sz="900">
                          <a:solidFill>
                            <a:schemeClr val="tx2"/>
                          </a:solidFill>
                          <a:effectLst/>
                        </a:rPr>
                        <a:t>email</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retargetting-campaign</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54</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522437338"/>
                  </a:ext>
                </a:extLst>
              </a:tr>
              <a:tr h="209560">
                <a:tc>
                  <a:txBody>
                    <a:bodyPr/>
                    <a:lstStyle/>
                    <a:p>
                      <a:pPr algn="ctr"/>
                      <a:r>
                        <a:rPr lang="de-DE" sz="900">
                          <a:solidFill>
                            <a:schemeClr val="tx2"/>
                          </a:solidFill>
                          <a:effectLst/>
                        </a:rPr>
                        <a:t>google</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paid-search</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52</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16057188"/>
                  </a:ext>
                </a:extLst>
              </a:tr>
              <a:tr h="209560">
                <a:tc>
                  <a:txBody>
                    <a:bodyPr/>
                    <a:lstStyle/>
                    <a:p>
                      <a:pPr algn="ctr"/>
                      <a:r>
                        <a:rPr lang="de-DE" sz="900">
                          <a:solidFill>
                            <a:schemeClr val="tx2"/>
                          </a:solidFill>
                          <a:effectLst/>
                        </a:rPr>
                        <a:t>nytimes</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getting</a:t>
                      </a:r>
                      <a:r>
                        <a:rPr lang="de-DE" sz="900" dirty="0">
                          <a:solidFill>
                            <a:schemeClr val="tx2"/>
                          </a:solidFill>
                          <a:effectLst/>
                        </a:rPr>
                        <a:t>-</a:t>
                      </a:r>
                      <a:r>
                        <a:rPr lang="de-DE" sz="900" dirty="0" err="1">
                          <a:solidFill>
                            <a:schemeClr val="tx2"/>
                          </a:solidFill>
                          <a:effectLst/>
                        </a:rPr>
                        <a:t>to</a:t>
                      </a:r>
                      <a:r>
                        <a:rPr lang="de-DE" sz="900" dirty="0">
                          <a:solidFill>
                            <a:schemeClr val="tx2"/>
                          </a:solidFill>
                          <a:effectLst/>
                        </a:rPr>
                        <a:t>-</a:t>
                      </a:r>
                      <a:r>
                        <a:rPr lang="de-DE" sz="900" dirty="0" err="1">
                          <a:solidFill>
                            <a:schemeClr val="tx2"/>
                          </a:solidFill>
                          <a:effectLst/>
                        </a:rPr>
                        <a:t>know</a:t>
                      </a:r>
                      <a:r>
                        <a:rPr lang="de-DE" sz="900" dirty="0">
                          <a:solidFill>
                            <a:schemeClr val="tx2"/>
                          </a:solidFill>
                          <a:effectLst/>
                        </a:rPr>
                        <a:t>-cool-</a:t>
                      </a:r>
                      <a:r>
                        <a:rPr lang="de-DE" sz="900" dirty="0" err="1">
                          <a:solidFill>
                            <a:schemeClr val="tx2"/>
                          </a:solidFill>
                          <a:effectLst/>
                        </a:rPr>
                        <a:t>tshirts</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9</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647176933"/>
                  </a:ext>
                </a:extLst>
              </a:tr>
              <a:tr h="209560">
                <a:tc>
                  <a:txBody>
                    <a:bodyPr/>
                    <a:lstStyle/>
                    <a:p>
                      <a:pPr algn="ctr"/>
                      <a:r>
                        <a:rPr lang="de-DE" sz="900">
                          <a:solidFill>
                            <a:schemeClr val="tx2"/>
                          </a:solidFill>
                          <a:effectLst/>
                        </a:rPr>
                        <a:t>buzzfeed</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ten</a:t>
                      </a:r>
                      <a:r>
                        <a:rPr lang="de-DE" sz="900" dirty="0">
                          <a:solidFill>
                            <a:schemeClr val="tx2"/>
                          </a:solidFill>
                          <a:effectLst/>
                        </a:rPr>
                        <a:t>-crazy-cool-</a:t>
                      </a:r>
                      <a:r>
                        <a:rPr lang="de-DE" sz="900" dirty="0" err="1">
                          <a:solidFill>
                            <a:schemeClr val="tx2"/>
                          </a:solidFill>
                          <a:effectLst/>
                        </a:rPr>
                        <a:t>tshirts</a:t>
                      </a:r>
                      <a:r>
                        <a:rPr lang="de-DE" sz="900" dirty="0">
                          <a:solidFill>
                            <a:schemeClr val="tx2"/>
                          </a:solidFill>
                          <a:effectLst/>
                        </a:rPr>
                        <a:t>-facts</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9</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417501695"/>
                  </a:ext>
                </a:extLst>
              </a:tr>
              <a:tr h="209560">
                <a:tc>
                  <a:txBody>
                    <a:bodyPr/>
                    <a:lstStyle/>
                    <a:p>
                      <a:pPr algn="ctr"/>
                      <a:r>
                        <a:rPr lang="de-DE" sz="900">
                          <a:solidFill>
                            <a:schemeClr val="tx2"/>
                          </a:solidFill>
                          <a:effectLst/>
                        </a:rPr>
                        <a:t>medium</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a:solidFill>
                            <a:schemeClr val="tx2"/>
                          </a:solidFill>
                          <a:effectLst/>
                        </a:rPr>
                        <a:t>interview-with-cool-tshirts-founder</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7</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864633834"/>
                  </a:ext>
                </a:extLst>
              </a:tr>
              <a:tr h="209560">
                <a:tc>
                  <a:txBody>
                    <a:bodyPr/>
                    <a:lstStyle/>
                    <a:p>
                      <a:pPr algn="ctr"/>
                      <a:r>
                        <a:rPr lang="de-DE" sz="900" dirty="0" err="1">
                          <a:solidFill>
                            <a:schemeClr val="tx2"/>
                          </a:solidFill>
                          <a:effectLst/>
                        </a:rPr>
                        <a:t>google</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cool-</a:t>
                      </a:r>
                      <a:r>
                        <a:rPr lang="de-DE" sz="900" dirty="0" err="1">
                          <a:solidFill>
                            <a:schemeClr val="tx2"/>
                          </a:solidFill>
                          <a:effectLst/>
                        </a:rPr>
                        <a:t>tshirts</a:t>
                      </a:r>
                      <a:r>
                        <a:rPr lang="de-DE" sz="900" dirty="0">
                          <a:solidFill>
                            <a:schemeClr val="tx2"/>
                          </a:solidFill>
                          <a:effectLst/>
                        </a:rPr>
                        <a:t>-</a:t>
                      </a:r>
                      <a:r>
                        <a:rPr lang="de-DE" sz="900" dirty="0" err="1">
                          <a:solidFill>
                            <a:schemeClr val="tx2"/>
                          </a:solidFill>
                          <a:effectLst/>
                        </a:rPr>
                        <a:t>search</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2</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977623091"/>
                  </a:ext>
                </a:extLst>
              </a:tr>
            </a:tbl>
          </a:graphicData>
        </a:graphic>
      </p:graphicFrame>
      <p:sp>
        <p:nvSpPr>
          <p:cNvPr id="9" name="Rectangle 4">
            <a:extLst>
              <a:ext uri="{FF2B5EF4-FFF2-40B4-BE49-F238E27FC236}">
                <a16:creationId xmlns:a16="http://schemas.microsoft.com/office/drawing/2014/main" id="{50C18D2B-C2EB-BF48-B1E9-1EB725B54406}"/>
              </a:ext>
            </a:extLst>
          </p:cNvPr>
          <p:cNvSpPr>
            <a:spLocks noChangeArrowheads="1"/>
          </p:cNvSpPr>
          <p:nvPr/>
        </p:nvSpPr>
        <p:spPr bwMode="auto">
          <a:xfrm>
            <a:off x="380890" y="1553203"/>
            <a:ext cx="9144000" cy="0"/>
          </a:xfrm>
          <a:prstGeom prst="rect">
            <a:avLst/>
          </a:prstGeom>
          <a:solidFill>
            <a:srgbClr val="1514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rgbClr val="FFFFFF"/>
                </a:solidFill>
                <a:effectLst/>
                <a:latin typeface="Nunito Sans"/>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246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What is the typical customer journey?</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endParaRPr lang="en-US" sz="1200" dirty="0">
              <a:latin typeface="Courier New"/>
              <a:cs typeface="Courier New"/>
            </a:endParaRPr>
          </a:p>
        </p:txBody>
      </p:sp>
      <p:sp>
        <p:nvSpPr>
          <p:cNvPr id="324" name="Shape 324"/>
          <p:cNvSpPr txBox="1"/>
          <p:nvPr/>
        </p:nvSpPr>
        <p:spPr>
          <a:xfrm>
            <a:off x="177974" y="1164444"/>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 first touch point most often start from one of the “newspaper” sources </a:t>
            </a:r>
            <a:r>
              <a:rPr lang="en-US" dirty="0" err="1"/>
              <a:t>eg.</a:t>
            </a:r>
            <a:r>
              <a:rPr lang="en-US" dirty="0"/>
              <a:t> medium, </a:t>
            </a:r>
            <a:r>
              <a:rPr lang="en-US" dirty="0" err="1"/>
              <a:t>nytimes</a:t>
            </a:r>
            <a:r>
              <a:rPr lang="en-US" dirty="0"/>
              <a:t> and </a:t>
            </a:r>
            <a:r>
              <a:rPr lang="en-US" dirty="0" err="1"/>
              <a:t>buzzfeed</a:t>
            </a:r>
            <a:r>
              <a:rPr lang="en-US" dirty="0"/>
              <a:t>. These sources however do not often generate the last source. The last source is more often Email, Facebook or Google.  Most customers also have more campaign and source touchpoints in their journey. </a:t>
            </a:r>
            <a:endParaRPr sz="1200" dirty="0">
              <a:latin typeface="Roboto"/>
              <a:ea typeface="Roboto"/>
              <a:cs typeface="Roboto"/>
              <a:sym typeface="Roboto"/>
            </a:endParaRPr>
          </a:p>
        </p:txBody>
      </p:sp>
    </p:spTree>
    <p:extLst>
      <p:ext uri="{BB962C8B-B14F-4D97-AF65-F5344CB8AC3E}">
        <p14:creationId xmlns:p14="http://schemas.microsoft.com/office/powerpoint/2010/main" val="341744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800" dirty="0">
                <a:solidFill>
                  <a:srgbClr val="FFFFFF"/>
                </a:solidFill>
                <a:latin typeface="Roboto Black"/>
                <a:ea typeface="Roboto Black"/>
                <a:cs typeface="Roboto Black"/>
                <a:sym typeface="Roboto Black"/>
              </a:rPr>
              <a:t>3</a:t>
            </a:r>
            <a:r>
              <a:rPr kumimoji="0" lang="en"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Optimize the campaign budget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9892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966026" cy="745539"/>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err="1">
                <a:solidFill>
                  <a:srgbClr val="295269"/>
                </a:solidFill>
                <a:latin typeface="Roboto"/>
                <a:ea typeface="Roboto"/>
              </a:rPr>
              <a:t>CoolTShirts</a:t>
            </a:r>
            <a:r>
              <a:rPr lang="en" sz="2000" b="1" dirty="0">
                <a:solidFill>
                  <a:srgbClr val="295269"/>
                </a:solidFill>
                <a:latin typeface="Roboto"/>
                <a:ea typeface="Roboto"/>
              </a:rPr>
              <a:t> can re-invest in 5 campaigns. Which should they pick and why?</a:t>
            </a:r>
          </a:p>
        </p:txBody>
      </p:sp>
      <p:sp>
        <p:nvSpPr>
          <p:cNvPr id="324" name="Shape 324"/>
          <p:cNvSpPr txBox="1"/>
          <p:nvPr/>
        </p:nvSpPr>
        <p:spPr>
          <a:xfrm>
            <a:off x="177974" y="1164444"/>
            <a:ext cx="8806538"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Assuming that the main objective for </a:t>
            </a:r>
            <a:r>
              <a:rPr lang="en-US" dirty="0" err="1"/>
              <a:t>CoolTShirts</a:t>
            </a:r>
            <a:r>
              <a:rPr lang="en-US" dirty="0"/>
              <a:t> is to sell T-shirts, they should pick the 5 campaigns with highest sales volume. Hence </a:t>
            </a:r>
            <a:r>
              <a:rPr lang="de-DE" dirty="0" err="1"/>
              <a:t>weekly</a:t>
            </a:r>
            <a:r>
              <a:rPr lang="de-DE" dirty="0"/>
              <a:t>-newsletter (115), </a:t>
            </a:r>
            <a:r>
              <a:rPr lang="de-DE" dirty="0" err="1"/>
              <a:t>retargetting</a:t>
            </a:r>
            <a:r>
              <a:rPr lang="de-DE" dirty="0"/>
              <a:t>-ad (113), </a:t>
            </a:r>
            <a:r>
              <a:rPr lang="de-DE" dirty="0" err="1"/>
              <a:t>retargetting-campaign</a:t>
            </a:r>
            <a:r>
              <a:rPr lang="de-DE" dirty="0"/>
              <a:t> (54), </a:t>
            </a:r>
            <a:r>
              <a:rPr lang="de-DE" dirty="0" err="1"/>
              <a:t>paid-search</a:t>
            </a:r>
            <a:r>
              <a:rPr lang="de-DE" dirty="0"/>
              <a:t> (52), </a:t>
            </a:r>
            <a:r>
              <a:rPr lang="de-DE" dirty="0" err="1"/>
              <a:t>getting</a:t>
            </a:r>
            <a:r>
              <a:rPr lang="de-DE" dirty="0"/>
              <a:t>-</a:t>
            </a:r>
            <a:r>
              <a:rPr lang="de-DE" dirty="0" err="1"/>
              <a:t>to</a:t>
            </a:r>
            <a:r>
              <a:rPr lang="de-DE" dirty="0"/>
              <a:t>-</a:t>
            </a:r>
            <a:r>
              <a:rPr lang="de-DE" dirty="0" err="1"/>
              <a:t>know</a:t>
            </a:r>
            <a:r>
              <a:rPr lang="de-DE" dirty="0"/>
              <a:t>-cool-</a:t>
            </a:r>
            <a:r>
              <a:rPr lang="de-DE" dirty="0" err="1"/>
              <a:t>tshirts</a:t>
            </a:r>
            <a:r>
              <a:rPr lang="de-DE" dirty="0"/>
              <a:t> (9), </a:t>
            </a:r>
            <a:r>
              <a:rPr lang="de-DE" dirty="0" err="1"/>
              <a:t>which</a:t>
            </a:r>
            <a:r>
              <a:rPr lang="de-DE" dirty="0"/>
              <a:t> </a:t>
            </a:r>
            <a:r>
              <a:rPr lang="de-DE" dirty="0" err="1"/>
              <a:t>are</a:t>
            </a:r>
            <a:r>
              <a:rPr lang="de-DE" dirty="0"/>
              <a:t> </a:t>
            </a:r>
            <a:r>
              <a:rPr lang="de-DE" dirty="0" err="1"/>
              <a:t>the</a:t>
            </a:r>
            <a:r>
              <a:rPr lang="de-DE" dirty="0"/>
              <a:t> </a:t>
            </a:r>
            <a:r>
              <a:rPr lang="de-DE" dirty="0" err="1"/>
              <a:t>campaigns</a:t>
            </a:r>
            <a:r>
              <a:rPr lang="de-DE" dirty="0"/>
              <a:t> </a:t>
            </a:r>
            <a:r>
              <a:rPr lang="de-DE" dirty="0" err="1"/>
              <a:t>with</a:t>
            </a:r>
            <a:r>
              <a:rPr lang="de-DE" dirty="0"/>
              <a:t> </a:t>
            </a:r>
            <a:r>
              <a:rPr lang="de-DE" dirty="0" err="1"/>
              <a:t>the</a:t>
            </a:r>
            <a:r>
              <a:rPr lang="de-DE" dirty="0"/>
              <a:t> last </a:t>
            </a:r>
            <a:r>
              <a:rPr lang="de-DE" dirty="0" err="1"/>
              <a:t>touch</a:t>
            </a:r>
            <a:r>
              <a:rPr lang="de-DE" dirty="0"/>
              <a:t> on </a:t>
            </a:r>
            <a:r>
              <a:rPr lang="de-DE" dirty="0" err="1"/>
              <a:t>the</a:t>
            </a:r>
            <a:r>
              <a:rPr lang="de-DE" dirty="0"/>
              <a:t> </a:t>
            </a:r>
            <a:r>
              <a:rPr lang="de-DE" dirty="0" err="1"/>
              <a:t>purchase</a:t>
            </a:r>
            <a:r>
              <a:rPr lang="de-DE" dirty="0"/>
              <a:t> </a:t>
            </a:r>
            <a:r>
              <a:rPr lang="de-DE" dirty="0" err="1"/>
              <a:t>page</a:t>
            </a:r>
            <a:r>
              <a:rPr lang="en-US" dirty="0"/>
              <a:t>. </a:t>
            </a:r>
            <a:br>
              <a:rPr lang="en-US" dirty="0"/>
            </a:br>
            <a:br>
              <a:rPr lang="en-US" dirty="0"/>
            </a:br>
            <a:r>
              <a:rPr lang="en-US" dirty="0"/>
              <a:t>If </a:t>
            </a:r>
            <a:r>
              <a:rPr lang="en-US" dirty="0" err="1"/>
              <a:t>CoolTShirts</a:t>
            </a:r>
            <a:r>
              <a:rPr lang="en-US" dirty="0"/>
              <a:t> is more interested in increasing the traffic to their website or increase their brand awareness, they should should look at the first touch campaigns such as </a:t>
            </a:r>
            <a:r>
              <a:rPr lang="de-DE" dirty="0"/>
              <a:t>interview-</a:t>
            </a:r>
            <a:r>
              <a:rPr lang="de-DE" dirty="0" err="1"/>
              <a:t>with</a:t>
            </a:r>
            <a:r>
              <a:rPr lang="de-DE" dirty="0"/>
              <a:t>-cool-</a:t>
            </a:r>
            <a:r>
              <a:rPr lang="de-DE" dirty="0" err="1"/>
              <a:t>tshirts</a:t>
            </a:r>
            <a:r>
              <a:rPr lang="de-DE" dirty="0"/>
              <a:t>-</a:t>
            </a:r>
            <a:r>
              <a:rPr lang="de-DE" dirty="0" err="1"/>
              <a:t>founder</a:t>
            </a:r>
            <a:r>
              <a:rPr lang="de-DE" dirty="0"/>
              <a:t>, </a:t>
            </a:r>
            <a:r>
              <a:rPr lang="de-DE" dirty="0" err="1"/>
              <a:t>getting</a:t>
            </a:r>
            <a:r>
              <a:rPr lang="de-DE" dirty="0"/>
              <a:t>-</a:t>
            </a:r>
            <a:r>
              <a:rPr lang="de-DE" dirty="0" err="1"/>
              <a:t>to</a:t>
            </a:r>
            <a:r>
              <a:rPr lang="de-DE" dirty="0"/>
              <a:t>-</a:t>
            </a:r>
            <a:r>
              <a:rPr lang="de-DE" dirty="0" err="1"/>
              <a:t>know</a:t>
            </a:r>
            <a:r>
              <a:rPr lang="de-DE" dirty="0"/>
              <a:t>-cool-</a:t>
            </a:r>
            <a:r>
              <a:rPr lang="de-DE" dirty="0" err="1"/>
              <a:t>tshirts</a:t>
            </a:r>
            <a:r>
              <a:rPr lang="de-DE" dirty="0"/>
              <a:t>, </a:t>
            </a:r>
            <a:r>
              <a:rPr lang="de-DE" dirty="0" err="1"/>
              <a:t>ten</a:t>
            </a:r>
            <a:r>
              <a:rPr lang="de-DE" dirty="0"/>
              <a:t>-crazy-cool-</a:t>
            </a:r>
            <a:r>
              <a:rPr lang="de-DE" dirty="0" err="1"/>
              <a:t>tshirts</a:t>
            </a:r>
            <a:r>
              <a:rPr lang="de-DE" dirty="0"/>
              <a:t>-facts. </a:t>
            </a:r>
          </a:p>
          <a:p>
            <a:pPr>
              <a:lnSpc>
                <a:spcPct val="115000"/>
              </a:lnSpc>
              <a:buClr>
                <a:schemeClr val="dk1"/>
              </a:buClr>
              <a:buSzPts val="1100"/>
            </a:pPr>
            <a:endParaRPr lang="de-DE" dirty="0"/>
          </a:p>
          <a:p>
            <a:pPr>
              <a:lnSpc>
                <a:spcPct val="115000"/>
              </a:lnSpc>
              <a:buClr>
                <a:schemeClr val="dk1"/>
              </a:buClr>
              <a:buSzPts val="1100"/>
            </a:pPr>
            <a:r>
              <a:rPr lang="de-DE" dirty="0"/>
              <a:t>Other </a:t>
            </a:r>
            <a:r>
              <a:rPr lang="de-DE" dirty="0" err="1"/>
              <a:t>important</a:t>
            </a:r>
            <a:r>
              <a:rPr lang="de-DE" dirty="0"/>
              <a:t> </a:t>
            </a:r>
            <a:r>
              <a:rPr lang="de-DE" dirty="0" err="1"/>
              <a:t>factors</a:t>
            </a:r>
            <a:r>
              <a:rPr lang="de-DE" dirty="0"/>
              <a:t> </a:t>
            </a:r>
            <a:r>
              <a:rPr lang="de-DE" dirty="0" err="1"/>
              <a:t>that</a:t>
            </a:r>
            <a:r>
              <a:rPr lang="de-DE" dirty="0"/>
              <a:t> </a:t>
            </a:r>
            <a:r>
              <a:rPr lang="de-DE" dirty="0" err="1"/>
              <a:t>should</a:t>
            </a:r>
            <a:r>
              <a:rPr lang="de-DE" dirty="0"/>
              <a:t> </a:t>
            </a:r>
            <a:r>
              <a:rPr lang="de-DE" dirty="0" err="1"/>
              <a:t>be</a:t>
            </a:r>
            <a:r>
              <a:rPr lang="de-DE" dirty="0"/>
              <a:t> </a:t>
            </a:r>
            <a:r>
              <a:rPr lang="de-DE" dirty="0" err="1"/>
              <a:t>looked</a:t>
            </a:r>
            <a:r>
              <a:rPr lang="de-DE" dirty="0"/>
              <a:t> at </a:t>
            </a:r>
            <a:r>
              <a:rPr lang="de-DE" dirty="0" err="1"/>
              <a:t>when</a:t>
            </a:r>
            <a:r>
              <a:rPr lang="de-DE" dirty="0"/>
              <a:t> </a:t>
            </a:r>
            <a:r>
              <a:rPr lang="de-DE" dirty="0" err="1"/>
              <a:t>deciding</a:t>
            </a:r>
            <a:r>
              <a:rPr lang="de-DE" dirty="0"/>
              <a:t> </a:t>
            </a:r>
            <a:r>
              <a:rPr lang="de-DE" dirty="0" err="1"/>
              <a:t>where</a:t>
            </a:r>
            <a:r>
              <a:rPr lang="de-DE" dirty="0"/>
              <a:t> </a:t>
            </a:r>
            <a:r>
              <a:rPr lang="de-DE" dirty="0" err="1"/>
              <a:t>to</a:t>
            </a:r>
            <a:r>
              <a:rPr lang="de-DE" dirty="0"/>
              <a:t> </a:t>
            </a:r>
            <a:r>
              <a:rPr lang="de-DE" dirty="0" err="1"/>
              <a:t>re-invest</a:t>
            </a:r>
            <a:r>
              <a:rPr lang="de-DE" dirty="0"/>
              <a:t>, </a:t>
            </a:r>
            <a:r>
              <a:rPr lang="de-DE" dirty="0" err="1"/>
              <a:t>are</a:t>
            </a:r>
            <a:r>
              <a:rPr lang="de-DE" dirty="0"/>
              <a:t> </a:t>
            </a:r>
            <a:r>
              <a:rPr lang="de-DE" dirty="0" err="1"/>
              <a:t>the</a:t>
            </a:r>
            <a:r>
              <a:rPr lang="de-DE" dirty="0"/>
              <a:t> </a:t>
            </a:r>
            <a:r>
              <a:rPr lang="de-DE" dirty="0" err="1"/>
              <a:t>cost</a:t>
            </a:r>
            <a:r>
              <a:rPr lang="de-DE" dirty="0"/>
              <a:t> </a:t>
            </a:r>
            <a:r>
              <a:rPr lang="de-DE" dirty="0" err="1"/>
              <a:t>and</a:t>
            </a:r>
            <a:r>
              <a:rPr lang="de-DE" dirty="0"/>
              <a:t> </a:t>
            </a:r>
            <a:r>
              <a:rPr lang="de-DE" dirty="0" err="1"/>
              <a:t>revenue</a:t>
            </a:r>
            <a:r>
              <a:rPr lang="de-DE" dirty="0"/>
              <a:t> </a:t>
            </a:r>
            <a:r>
              <a:rPr lang="de-DE" dirty="0" err="1"/>
              <a:t>of</a:t>
            </a:r>
            <a:r>
              <a:rPr lang="de-DE" dirty="0"/>
              <a:t> </a:t>
            </a:r>
            <a:r>
              <a:rPr lang="de-DE" dirty="0" err="1"/>
              <a:t>the</a:t>
            </a:r>
            <a:r>
              <a:rPr lang="de-DE" dirty="0"/>
              <a:t> </a:t>
            </a:r>
            <a:r>
              <a:rPr lang="de-DE" dirty="0" err="1"/>
              <a:t>campaigns</a:t>
            </a:r>
            <a:r>
              <a:rPr lang="de-DE" dirty="0"/>
              <a:t>.  These </a:t>
            </a:r>
            <a:r>
              <a:rPr lang="de-DE" dirty="0" err="1"/>
              <a:t>KPI‘s</a:t>
            </a:r>
            <a:r>
              <a:rPr lang="de-DE" dirty="0"/>
              <a:t> </a:t>
            </a:r>
            <a:r>
              <a:rPr lang="de-DE" dirty="0" err="1"/>
              <a:t>are</a:t>
            </a:r>
            <a:r>
              <a:rPr lang="de-DE" dirty="0"/>
              <a:t> </a:t>
            </a:r>
            <a:r>
              <a:rPr lang="de-DE" dirty="0" err="1"/>
              <a:t>however</a:t>
            </a:r>
            <a:r>
              <a:rPr lang="de-DE" dirty="0"/>
              <a:t> not </a:t>
            </a:r>
            <a:r>
              <a:rPr lang="de-DE" dirty="0" err="1"/>
              <a:t>part</a:t>
            </a:r>
            <a:r>
              <a:rPr lang="de-DE" dirty="0"/>
              <a:t> </a:t>
            </a:r>
            <a:r>
              <a:rPr lang="de-DE" dirty="0" err="1"/>
              <a:t>of</a:t>
            </a:r>
            <a:r>
              <a:rPr lang="de-DE" dirty="0"/>
              <a:t> </a:t>
            </a:r>
            <a:r>
              <a:rPr lang="de-DE" dirty="0" err="1"/>
              <a:t>the</a:t>
            </a:r>
            <a:r>
              <a:rPr lang="de-DE" dirty="0"/>
              <a:t> </a:t>
            </a:r>
            <a:r>
              <a:rPr lang="de-DE" dirty="0" err="1"/>
              <a:t>scope</a:t>
            </a:r>
            <a:r>
              <a:rPr lang="de-DE" dirty="0"/>
              <a:t> in </a:t>
            </a:r>
            <a:r>
              <a:rPr lang="de-DE" dirty="0" err="1"/>
              <a:t>this</a:t>
            </a:r>
            <a:r>
              <a:rPr lang="de-DE" dirty="0"/>
              <a:t> </a:t>
            </a:r>
            <a:r>
              <a:rPr lang="de-DE" dirty="0" err="1"/>
              <a:t>case</a:t>
            </a:r>
            <a:r>
              <a:rPr lang="de-DE" dirty="0"/>
              <a:t>. </a:t>
            </a:r>
            <a:endParaRPr lang="en-US" dirty="0"/>
          </a:p>
          <a:p>
            <a:pPr>
              <a:lnSpc>
                <a:spcPct val="115000"/>
              </a:lnSpc>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endParaRPr sz="1200" dirty="0">
              <a:latin typeface="Roboto"/>
              <a:ea typeface="Roboto"/>
              <a:cs typeface="Roboto"/>
              <a:sym typeface="Roboto"/>
            </a:endParaRPr>
          </a:p>
        </p:txBody>
      </p:sp>
    </p:spTree>
    <p:extLst>
      <p:ext uri="{BB962C8B-B14F-4D97-AF65-F5344CB8AC3E}">
        <p14:creationId xmlns:p14="http://schemas.microsoft.com/office/powerpoint/2010/main" val="539152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Get familiar with </a:t>
            </a:r>
            <a:r>
              <a:rPr lang="en" sz="4800" dirty="0" err="1">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sym typeface="Roboto"/>
              </a:rPr>
              <a:t>Q: </a:t>
            </a:r>
            <a:r>
              <a:rPr lang="en-US" sz="2000" b="1" dirty="0">
                <a:solidFill>
                  <a:srgbClr val="295269"/>
                </a:solidFill>
                <a:latin typeface="Roboto"/>
                <a:ea typeface="Roboto"/>
              </a:rPr>
              <a:t>How many campaigns and sources does </a:t>
            </a:r>
            <a:r>
              <a:rPr lang="en-US" sz="2000" b="1" dirty="0" err="1">
                <a:solidFill>
                  <a:srgbClr val="295269"/>
                </a:solidFill>
                <a:latin typeface="Roboto"/>
                <a:ea typeface="Roboto"/>
              </a:rPr>
              <a:t>CoolTShirts</a:t>
            </a:r>
            <a:r>
              <a:rPr lang="en-US" sz="2000" b="1" dirty="0">
                <a:solidFill>
                  <a:srgbClr val="295269"/>
                </a:solidFill>
                <a:latin typeface="Roboto"/>
                <a:ea typeface="Roboto"/>
              </a:rPr>
              <a:t> use? </a:t>
            </a: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de-DE" sz="1200" b="1" dirty="0" err="1">
                <a:latin typeface="Courier New"/>
                <a:cs typeface="Courier New"/>
                <a:sym typeface="Courier New"/>
              </a:rPr>
              <a:t>Number</a:t>
            </a:r>
            <a:r>
              <a:rPr lang="de-DE" sz="1200" b="1" dirty="0">
                <a:latin typeface="Courier New"/>
                <a:ea typeface="Courier New"/>
                <a:cs typeface="Courier New"/>
                <a:sym typeface="Courier New"/>
              </a:rPr>
              <a:t> </a:t>
            </a:r>
            <a:r>
              <a:rPr lang="de-DE" sz="1200" b="1" dirty="0" err="1">
                <a:latin typeface="Courier New"/>
                <a:ea typeface="Courier New"/>
                <a:cs typeface="Courier New"/>
                <a:sym typeface="Courier New"/>
              </a:rPr>
              <a:t>of</a:t>
            </a:r>
            <a:r>
              <a:rPr lang="de-DE" sz="1200" b="1" dirty="0">
                <a:latin typeface="Courier New"/>
                <a:ea typeface="Courier New"/>
                <a:cs typeface="Courier New"/>
                <a:sym typeface="Courier New"/>
              </a:rPr>
              <a:t> </a:t>
            </a:r>
            <a:r>
              <a:rPr lang="de-DE" sz="1200" b="1" dirty="0" err="1">
                <a:latin typeface="Courier New"/>
                <a:ea typeface="Courier New"/>
                <a:cs typeface="Courier New"/>
                <a:sym typeface="Courier New"/>
              </a:rPr>
              <a:t>campaigns</a:t>
            </a:r>
            <a:r>
              <a:rPr lang="de-DE" sz="1200" b="1" dirty="0">
                <a:latin typeface="Courier New"/>
                <a:ea typeface="Courier New"/>
                <a:cs typeface="Courier New"/>
                <a:sym typeface="Courier New"/>
              </a:rPr>
              <a:t>: </a:t>
            </a:r>
          </a:p>
          <a:p>
            <a:pPr marL="0" lvl="0" indent="0" rtl="0">
              <a:spcBef>
                <a:spcPts val="0"/>
              </a:spcBef>
              <a:spcAft>
                <a:spcPts val="0"/>
              </a:spcAft>
              <a:buClr>
                <a:schemeClr val="dk1"/>
              </a:buClr>
              <a:buSzPts val="1100"/>
              <a:buFont typeface="Arial"/>
              <a:buNone/>
            </a:pPr>
            <a:endParaRPr lang="de-DE" sz="1200" dirty="0">
              <a:latin typeface="Courier New"/>
              <a:cs typeface="Courier New"/>
              <a:sym typeface="Courier New"/>
            </a:endParaRPr>
          </a:p>
          <a:p>
            <a:r>
              <a:rPr lang="en-US" sz="1200" dirty="0">
                <a:latin typeface="Courier New"/>
                <a:cs typeface="Courier New"/>
              </a:rPr>
              <a:t>SELECT COUNT(DISTINCT(</a:t>
            </a:r>
            <a:r>
              <a:rPr lang="en-US" sz="1200" dirty="0" err="1">
                <a:latin typeface="Courier New"/>
                <a:cs typeface="Courier New"/>
              </a:rPr>
              <a:t>utm_campaign</a:t>
            </a:r>
            <a:r>
              <a:rPr lang="en-US" sz="1200" dirty="0">
                <a:latin typeface="Courier New"/>
                <a:cs typeface="Courier New"/>
              </a:rPr>
              <a:t>))</a:t>
            </a:r>
            <a:endParaRPr lang="de-DE" sz="1200" dirty="0">
              <a:latin typeface="Courier New"/>
              <a:cs typeface="Courier New"/>
            </a:endParaRPr>
          </a:p>
          <a:p>
            <a:r>
              <a:rPr lang="en-US" sz="1200" dirty="0">
                <a:latin typeface="Courier New"/>
                <a:cs typeface="Courier New"/>
              </a:rPr>
              <a:t>FROM </a:t>
            </a:r>
            <a:r>
              <a:rPr lang="en-US" sz="1200" dirty="0" err="1">
                <a:latin typeface="Courier New"/>
                <a:cs typeface="Courier New"/>
              </a:rPr>
              <a:t>page_visits</a:t>
            </a:r>
            <a:r>
              <a:rPr lang="en-US" sz="1200" dirty="0">
                <a:latin typeface="Courier New"/>
                <a:cs typeface="Courier New"/>
              </a:rPr>
              <a:t>;</a:t>
            </a:r>
          </a:p>
          <a:p>
            <a:endParaRPr lang="en-US" sz="1200" dirty="0">
              <a:latin typeface="Courier New"/>
              <a:cs typeface="Courier New"/>
            </a:endParaRPr>
          </a:p>
          <a:p>
            <a:endParaRPr lang="en-US" sz="1200" dirty="0">
              <a:latin typeface="Courier New"/>
              <a:cs typeface="Courier New"/>
            </a:endParaRPr>
          </a:p>
          <a:p>
            <a:r>
              <a:rPr lang="en-US" sz="1200" b="1" dirty="0">
                <a:latin typeface="Courier New"/>
                <a:cs typeface="Courier New"/>
              </a:rPr>
              <a:t>Number of sources: </a:t>
            </a:r>
          </a:p>
          <a:p>
            <a:endParaRPr lang="en-US" sz="1200" dirty="0">
              <a:latin typeface="Courier New"/>
              <a:cs typeface="Courier New"/>
            </a:endParaRPr>
          </a:p>
          <a:p>
            <a:r>
              <a:rPr lang="en-US" sz="1200" dirty="0">
                <a:latin typeface="Courier New"/>
                <a:cs typeface="Courier New"/>
              </a:rPr>
              <a:t>SELECT COUNT(DISTINCT(</a:t>
            </a:r>
            <a:r>
              <a:rPr lang="en-US" sz="1200" dirty="0" err="1">
                <a:latin typeface="Courier New"/>
                <a:cs typeface="Courier New"/>
              </a:rPr>
              <a:t>utm_source</a:t>
            </a:r>
            <a:r>
              <a:rPr lang="en-US" sz="1200" dirty="0">
                <a:latin typeface="Courier New"/>
                <a:cs typeface="Courier New"/>
              </a:rPr>
              <a:t>))</a:t>
            </a:r>
            <a:endParaRPr lang="de-DE" sz="1200" dirty="0">
              <a:latin typeface="Courier New"/>
              <a:cs typeface="Courier New"/>
            </a:endParaRPr>
          </a:p>
          <a:p>
            <a:r>
              <a:rPr lang="en-US" sz="1200" dirty="0">
                <a:latin typeface="Courier New"/>
                <a:cs typeface="Courier New"/>
              </a:rPr>
              <a:t>FROM </a:t>
            </a:r>
            <a:r>
              <a:rPr lang="en-US" sz="1200" dirty="0" err="1">
                <a:latin typeface="Courier New"/>
                <a:cs typeface="Courier New"/>
              </a:rPr>
              <a:t>page_visits</a:t>
            </a:r>
            <a:r>
              <a:rPr lang="en-US" sz="1200" dirty="0">
                <a:latin typeface="Courier New"/>
                <a:cs typeface="Courier New"/>
              </a:rPr>
              <a:t>;</a:t>
            </a:r>
            <a:endParaRPr lang="de-DE" sz="1200" dirty="0">
              <a:latin typeface="Courier New"/>
              <a:cs typeface="Courier New"/>
            </a:endParaRPr>
          </a:p>
          <a:p>
            <a:endParaRPr lang="en-US" sz="1200" dirty="0">
              <a:latin typeface="Courier New"/>
              <a:cs typeface="Courier New"/>
            </a:endParaRPr>
          </a:p>
        </p:txBody>
      </p:sp>
      <p:sp>
        <p:nvSpPr>
          <p:cNvPr id="324" name="Shape 324"/>
          <p:cNvSpPr txBox="1"/>
          <p:nvPr/>
        </p:nvSpPr>
        <p:spPr>
          <a:xfrm>
            <a:off x="177974" y="1164444"/>
            <a:ext cx="4904389"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There are 8 campaigns and 6 sources that </a:t>
            </a:r>
            <a:r>
              <a:rPr lang="en-US" dirty="0" err="1"/>
              <a:t>CoolTshirts</a:t>
            </a:r>
            <a:r>
              <a:rPr lang="en-US" dirty="0"/>
              <a:t> use.  The source is the medium where the campaign is run. It is therefore possible to have more campaigns per medium. In this case, </a:t>
            </a:r>
            <a:r>
              <a:rPr lang="en-US" dirty="0" err="1"/>
              <a:t>CoolTshirts</a:t>
            </a:r>
            <a:r>
              <a:rPr lang="en-US" dirty="0"/>
              <a:t> have two E-mail campaigns (</a:t>
            </a:r>
            <a:r>
              <a:rPr lang="de-DE" dirty="0" err="1">
                <a:solidFill>
                  <a:srgbClr val="525252"/>
                </a:solidFill>
              </a:rPr>
              <a:t>retargetting-campaign</a:t>
            </a:r>
            <a:r>
              <a:rPr lang="de-DE" dirty="0">
                <a:solidFill>
                  <a:srgbClr val="525252"/>
                </a:solidFill>
              </a:rPr>
              <a:t> &amp; </a:t>
            </a:r>
            <a:r>
              <a:rPr lang="de-DE" dirty="0" err="1">
                <a:solidFill>
                  <a:srgbClr val="525252"/>
                </a:solidFill>
              </a:rPr>
              <a:t>weekly</a:t>
            </a:r>
            <a:r>
              <a:rPr lang="de-DE" dirty="0">
                <a:solidFill>
                  <a:srgbClr val="525252"/>
                </a:solidFill>
              </a:rPr>
              <a:t>-newsletter)</a:t>
            </a:r>
          </a:p>
          <a:p>
            <a:pPr>
              <a:lnSpc>
                <a:spcPct val="115000"/>
              </a:lnSpc>
              <a:buClr>
                <a:schemeClr val="dk1"/>
              </a:buClr>
              <a:buSzPts val="1100"/>
            </a:pPr>
            <a:r>
              <a:rPr lang="en-US" dirty="0"/>
              <a:t>and two campaigns (</a:t>
            </a:r>
            <a:r>
              <a:rPr lang="de-DE" dirty="0">
                <a:solidFill>
                  <a:srgbClr val="525252"/>
                </a:solidFill>
              </a:rPr>
              <a:t>cool-</a:t>
            </a:r>
            <a:r>
              <a:rPr lang="de-DE" dirty="0" err="1">
                <a:solidFill>
                  <a:srgbClr val="525252"/>
                </a:solidFill>
              </a:rPr>
              <a:t>tshirts</a:t>
            </a:r>
            <a:r>
              <a:rPr lang="de-DE" dirty="0">
                <a:solidFill>
                  <a:srgbClr val="525252"/>
                </a:solidFill>
              </a:rPr>
              <a:t>-</a:t>
            </a:r>
            <a:r>
              <a:rPr lang="de-DE" dirty="0" err="1">
                <a:solidFill>
                  <a:srgbClr val="525252"/>
                </a:solidFill>
              </a:rPr>
              <a:t>search</a:t>
            </a:r>
            <a:r>
              <a:rPr lang="de-DE" dirty="0">
                <a:solidFill>
                  <a:srgbClr val="525252"/>
                </a:solidFill>
              </a:rPr>
              <a:t> &amp; </a:t>
            </a:r>
            <a:r>
              <a:rPr lang="de-DE" dirty="0" err="1">
                <a:solidFill>
                  <a:srgbClr val="525252"/>
                </a:solidFill>
              </a:rPr>
              <a:t>paid-search</a:t>
            </a:r>
            <a:r>
              <a:rPr lang="de-DE" dirty="0">
                <a:solidFill>
                  <a:srgbClr val="525252"/>
                </a:solidFill>
              </a:rPr>
              <a:t>) </a:t>
            </a:r>
            <a:r>
              <a:rPr lang="en-US" dirty="0"/>
              <a:t>running on Google.</a:t>
            </a: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sym typeface="Roboto"/>
              </a:rPr>
              <a:t>Q: </a:t>
            </a:r>
            <a:r>
              <a:rPr lang="en-US" sz="2000" b="1" dirty="0">
                <a:solidFill>
                  <a:srgbClr val="295269"/>
                </a:solidFill>
                <a:latin typeface="Roboto"/>
                <a:ea typeface="Roboto"/>
              </a:rPr>
              <a:t>Which source is used for each campaign?</a:t>
            </a:r>
          </a:p>
        </p:txBody>
      </p:sp>
      <p:sp>
        <p:nvSpPr>
          <p:cNvPr id="323" name="Shape 323"/>
          <p:cNvSpPr txBox="1"/>
          <p:nvPr/>
        </p:nvSpPr>
        <p:spPr>
          <a:xfrm>
            <a:off x="5241851" y="1164444"/>
            <a:ext cx="3902149" cy="3876186"/>
          </a:xfrm>
          <a:prstGeom prst="rect">
            <a:avLst/>
          </a:prstGeom>
          <a:solidFill>
            <a:srgbClr val="D9D9D9"/>
          </a:solidFill>
          <a:ln>
            <a:noFill/>
          </a:ln>
        </p:spPr>
        <p:txBody>
          <a:bodyPr spcFirstLastPara="1" wrap="square" lIns="91425" tIns="91425" rIns="91425" bIns="91425" anchor="t" anchorCtr="0">
            <a:noAutofit/>
          </a:bodyPr>
          <a:lstStyle/>
          <a:p>
            <a:r>
              <a:rPr lang="en" sz="1200" dirty="0">
                <a:latin typeface="Courier New"/>
                <a:cs typeface="Courier New"/>
              </a:rPr>
              <a:t>SELECT </a:t>
            </a:r>
            <a:r>
              <a:rPr lang="en" sz="1200" dirty="0" err="1">
                <a:latin typeface="Courier New"/>
                <a:cs typeface="Courier New"/>
              </a:rPr>
              <a:t>utm_campaign</a:t>
            </a:r>
            <a:r>
              <a:rPr lang="en" sz="1200" dirty="0">
                <a:latin typeface="Courier New"/>
                <a:cs typeface="Courier New"/>
              </a:rPr>
              <a:t>, </a:t>
            </a:r>
            <a:r>
              <a:rPr lang="en" sz="1200" dirty="0" err="1">
                <a:latin typeface="Courier New"/>
                <a:cs typeface="Courier New"/>
              </a:rPr>
              <a:t>utm_source</a:t>
            </a:r>
            <a:endParaRPr lang="en" sz="1200" dirty="0">
              <a:latin typeface="Courier New"/>
              <a:cs typeface="Courier New"/>
            </a:endParaRPr>
          </a:p>
          <a:p>
            <a:r>
              <a:rPr lang="en" sz="1200" dirty="0">
                <a:latin typeface="Courier New"/>
                <a:cs typeface="Courier New"/>
              </a:rPr>
              <a:t>FROM </a:t>
            </a:r>
            <a:r>
              <a:rPr lang="en" sz="1200" dirty="0" err="1">
                <a:latin typeface="Courier New"/>
                <a:cs typeface="Courier New"/>
              </a:rPr>
              <a:t>page_visits</a:t>
            </a:r>
            <a:endParaRPr lang="en" sz="1200" dirty="0">
              <a:latin typeface="Courier New"/>
              <a:cs typeface="Courier New"/>
            </a:endParaRPr>
          </a:p>
          <a:p>
            <a:r>
              <a:rPr lang="en" sz="1200" dirty="0">
                <a:latin typeface="Courier New"/>
                <a:cs typeface="Courier New"/>
              </a:rPr>
              <a:t>GROUP BY </a:t>
            </a:r>
            <a:r>
              <a:rPr lang="en" sz="1200" dirty="0" err="1">
                <a:latin typeface="Courier New"/>
                <a:cs typeface="Courier New"/>
              </a:rPr>
              <a:t>utm_campaign</a:t>
            </a:r>
            <a:r>
              <a:rPr lang="en" sz="1200" dirty="0">
                <a:latin typeface="Courier New"/>
                <a:cs typeface="Courier New"/>
              </a:rPr>
              <a:t>;</a:t>
            </a:r>
            <a:endParaRPr lang="en-US" sz="1200" dirty="0">
              <a:latin typeface="Courier New"/>
              <a:cs typeface="Courier New"/>
            </a:endParaRPr>
          </a:p>
          <a:p>
            <a:endParaRPr lang="en-US" sz="1200" dirty="0">
              <a:latin typeface="Courier New"/>
              <a:cs typeface="Courier New"/>
            </a:endParaRPr>
          </a:p>
        </p:txBody>
      </p:sp>
      <p:sp>
        <p:nvSpPr>
          <p:cNvPr id="324" name="Shape 324"/>
          <p:cNvSpPr txBox="1"/>
          <p:nvPr/>
        </p:nvSpPr>
        <p:spPr>
          <a:xfrm>
            <a:off x="177974" y="1164444"/>
            <a:ext cx="4920900" cy="387892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In the following table below it can be seen which source is used for each campaign. </a:t>
            </a:r>
            <a:r>
              <a:rPr lang="en-US" dirty="0" err="1"/>
              <a:t>Eg.</a:t>
            </a:r>
            <a:r>
              <a:rPr lang="en-US" dirty="0"/>
              <a:t> for the “cool-</a:t>
            </a:r>
            <a:r>
              <a:rPr lang="en-US" dirty="0" err="1"/>
              <a:t>tshirts</a:t>
            </a:r>
            <a:r>
              <a:rPr lang="en-US" dirty="0"/>
              <a:t>-search” campaign, Google is the source and for ”getting to know cool t-shirts” </a:t>
            </a:r>
            <a:r>
              <a:rPr lang="en-US" dirty="0" err="1"/>
              <a:t>nytimes</a:t>
            </a:r>
            <a:r>
              <a:rPr lang="en-US" dirty="0"/>
              <a:t> is the source. See full table below.</a:t>
            </a:r>
            <a:endParaRPr sz="1200" dirty="0">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042E8B90-BC36-B449-86ED-DCDC13DF75C7}"/>
              </a:ext>
            </a:extLst>
          </p:cNvPr>
          <p:cNvGraphicFramePr>
            <a:graphicFrameLocks noGrp="1"/>
          </p:cNvGraphicFramePr>
          <p:nvPr>
            <p:extLst>
              <p:ext uri="{D42A27DB-BD31-4B8C-83A1-F6EECF244321}">
                <p14:modId xmlns:p14="http://schemas.microsoft.com/office/powerpoint/2010/main" val="4083675200"/>
              </p:ext>
            </p:extLst>
          </p:nvPr>
        </p:nvGraphicFramePr>
        <p:xfrm>
          <a:off x="574158" y="2461900"/>
          <a:ext cx="3880884" cy="2468880"/>
        </p:xfrm>
        <a:graphic>
          <a:graphicData uri="http://schemas.openxmlformats.org/drawingml/2006/table">
            <a:tbl>
              <a:tblPr>
                <a:solidFill>
                  <a:schemeClr val="accent5">
                    <a:lumMod val="50000"/>
                  </a:schemeClr>
                </a:solidFill>
              </a:tblPr>
              <a:tblGrid>
                <a:gridCol w="2483047">
                  <a:extLst>
                    <a:ext uri="{9D8B030D-6E8A-4147-A177-3AD203B41FA5}">
                      <a16:colId xmlns:a16="http://schemas.microsoft.com/office/drawing/2014/main" val="2313088816"/>
                    </a:ext>
                  </a:extLst>
                </a:gridCol>
                <a:gridCol w="1397837">
                  <a:extLst>
                    <a:ext uri="{9D8B030D-6E8A-4147-A177-3AD203B41FA5}">
                      <a16:colId xmlns:a16="http://schemas.microsoft.com/office/drawing/2014/main" val="838126779"/>
                    </a:ext>
                  </a:extLst>
                </a:gridCol>
              </a:tblGrid>
              <a:tr h="259900">
                <a:tc>
                  <a:txBody>
                    <a:bodyPr/>
                    <a:lstStyle/>
                    <a:p>
                      <a:pPr algn="ctr"/>
                      <a:r>
                        <a:rPr lang="de-DE" sz="1200" b="1" dirty="0" err="1">
                          <a:solidFill>
                            <a:schemeClr val="tx2"/>
                          </a:solidFill>
                          <a:effectLst/>
                        </a:rPr>
                        <a:t>utm_campaign</a:t>
                      </a:r>
                      <a:endParaRPr lang="de-DE" sz="1200" b="1"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b="1" dirty="0" err="1">
                          <a:solidFill>
                            <a:schemeClr val="tx2"/>
                          </a:solidFill>
                          <a:effectLst/>
                        </a:rPr>
                        <a:t>utm_source</a:t>
                      </a:r>
                      <a:endParaRPr lang="de-DE" sz="1200" b="1"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512860434"/>
                  </a:ext>
                </a:extLst>
              </a:tr>
              <a:tr h="259900">
                <a:tc>
                  <a:txBody>
                    <a:bodyPr/>
                    <a:lstStyle/>
                    <a:p>
                      <a:pPr algn="ctr"/>
                      <a:r>
                        <a:rPr lang="de-DE" sz="1200" dirty="0">
                          <a:solidFill>
                            <a:schemeClr val="tx2"/>
                          </a:solidFill>
                          <a:effectLst/>
                        </a:rPr>
                        <a:t>cool-</a:t>
                      </a:r>
                      <a:r>
                        <a:rPr lang="de-DE" sz="1200" dirty="0" err="1">
                          <a:solidFill>
                            <a:schemeClr val="tx2"/>
                          </a:solidFill>
                          <a:effectLst/>
                        </a:rPr>
                        <a:t>tshirts</a:t>
                      </a:r>
                      <a:r>
                        <a:rPr lang="de-DE" sz="1200" dirty="0">
                          <a:solidFill>
                            <a:schemeClr val="tx2"/>
                          </a:solidFill>
                          <a:effectLst/>
                        </a:rPr>
                        <a:t>-</a:t>
                      </a:r>
                      <a:r>
                        <a:rPr lang="de-DE" sz="1200" dirty="0" err="1">
                          <a:solidFill>
                            <a:schemeClr val="tx2"/>
                          </a:solidFill>
                          <a:effectLst/>
                        </a:rPr>
                        <a:t>search</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google</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293272662"/>
                  </a:ext>
                </a:extLst>
              </a:tr>
              <a:tr h="259900">
                <a:tc>
                  <a:txBody>
                    <a:bodyPr/>
                    <a:lstStyle/>
                    <a:p>
                      <a:pPr algn="ctr"/>
                      <a:r>
                        <a:rPr lang="de-DE" sz="1200" dirty="0" err="1">
                          <a:solidFill>
                            <a:schemeClr val="tx2"/>
                          </a:solidFill>
                          <a:effectLst/>
                        </a:rPr>
                        <a:t>getting</a:t>
                      </a:r>
                      <a:r>
                        <a:rPr lang="de-DE" sz="1200" dirty="0">
                          <a:solidFill>
                            <a:schemeClr val="tx2"/>
                          </a:solidFill>
                          <a:effectLst/>
                        </a:rPr>
                        <a:t>-</a:t>
                      </a:r>
                      <a:r>
                        <a:rPr lang="de-DE" sz="1200" dirty="0" err="1">
                          <a:solidFill>
                            <a:schemeClr val="tx2"/>
                          </a:solidFill>
                          <a:effectLst/>
                        </a:rPr>
                        <a:t>to</a:t>
                      </a:r>
                      <a:r>
                        <a:rPr lang="de-DE" sz="1200" dirty="0">
                          <a:solidFill>
                            <a:schemeClr val="tx2"/>
                          </a:solidFill>
                          <a:effectLst/>
                        </a:rPr>
                        <a:t>-</a:t>
                      </a:r>
                      <a:r>
                        <a:rPr lang="de-DE" sz="1200" dirty="0" err="1">
                          <a:solidFill>
                            <a:schemeClr val="tx2"/>
                          </a:solidFill>
                          <a:effectLst/>
                        </a:rPr>
                        <a:t>know</a:t>
                      </a:r>
                      <a:r>
                        <a:rPr lang="de-DE" sz="1200" dirty="0">
                          <a:solidFill>
                            <a:schemeClr val="tx2"/>
                          </a:solidFill>
                          <a:effectLst/>
                        </a:rPr>
                        <a:t>-cool-</a:t>
                      </a:r>
                      <a:r>
                        <a:rPr lang="de-DE" sz="1200" dirty="0" err="1">
                          <a:solidFill>
                            <a:schemeClr val="tx2"/>
                          </a:solidFill>
                          <a:effectLst/>
                        </a:rPr>
                        <a:t>tshirts</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nytimes</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120371875"/>
                  </a:ext>
                </a:extLst>
              </a:tr>
              <a:tr h="259900">
                <a:tc>
                  <a:txBody>
                    <a:bodyPr/>
                    <a:lstStyle/>
                    <a:p>
                      <a:pPr algn="ctr"/>
                      <a:r>
                        <a:rPr lang="de-DE" sz="1200" dirty="0">
                          <a:solidFill>
                            <a:schemeClr val="tx2"/>
                          </a:solidFill>
                          <a:effectLst/>
                        </a:rPr>
                        <a:t>interview-</a:t>
                      </a:r>
                      <a:r>
                        <a:rPr lang="de-DE" sz="1200" dirty="0" err="1">
                          <a:solidFill>
                            <a:schemeClr val="tx2"/>
                          </a:solidFill>
                          <a:effectLst/>
                        </a:rPr>
                        <a:t>with</a:t>
                      </a:r>
                      <a:r>
                        <a:rPr lang="de-DE" sz="1200" dirty="0">
                          <a:solidFill>
                            <a:schemeClr val="tx2"/>
                          </a:solidFill>
                          <a:effectLst/>
                        </a:rPr>
                        <a:t>-cool-</a:t>
                      </a:r>
                      <a:r>
                        <a:rPr lang="de-DE" sz="1200" dirty="0" err="1">
                          <a:solidFill>
                            <a:schemeClr val="tx2"/>
                          </a:solidFill>
                          <a:effectLst/>
                        </a:rPr>
                        <a:t>tshirts</a:t>
                      </a:r>
                      <a:r>
                        <a:rPr lang="de-DE" sz="1200" dirty="0">
                          <a:solidFill>
                            <a:schemeClr val="tx2"/>
                          </a:solidFill>
                          <a:effectLst/>
                        </a:rPr>
                        <a:t>-</a:t>
                      </a:r>
                      <a:r>
                        <a:rPr lang="de-DE" sz="1200" dirty="0" err="1">
                          <a:solidFill>
                            <a:schemeClr val="tx2"/>
                          </a:solidFill>
                          <a:effectLst/>
                        </a:rPr>
                        <a:t>founder</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a:solidFill>
                            <a:schemeClr val="tx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046410743"/>
                  </a:ext>
                </a:extLst>
              </a:tr>
              <a:tr h="259900">
                <a:tc>
                  <a:txBody>
                    <a:bodyPr/>
                    <a:lstStyle/>
                    <a:p>
                      <a:pPr algn="ctr"/>
                      <a:r>
                        <a:rPr lang="de-DE" sz="1200" dirty="0" err="1">
                          <a:solidFill>
                            <a:schemeClr val="tx2"/>
                          </a:solidFill>
                          <a:effectLst/>
                        </a:rPr>
                        <a:t>paid-search</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google</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623554035"/>
                  </a:ext>
                </a:extLst>
              </a:tr>
              <a:tr h="259900">
                <a:tc>
                  <a:txBody>
                    <a:bodyPr/>
                    <a:lstStyle/>
                    <a:p>
                      <a:pPr algn="ctr"/>
                      <a:r>
                        <a:rPr lang="de-DE" sz="1200" dirty="0" err="1">
                          <a:solidFill>
                            <a:schemeClr val="tx2"/>
                          </a:solidFill>
                          <a:effectLst/>
                        </a:rPr>
                        <a:t>retargetting</a:t>
                      </a:r>
                      <a:r>
                        <a:rPr lang="de-DE" sz="1200" dirty="0">
                          <a:solidFill>
                            <a:schemeClr val="tx2"/>
                          </a:solidFill>
                          <a:effectLst/>
                        </a:rPr>
                        <a:t>-ad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facebook</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751835343"/>
                  </a:ext>
                </a:extLst>
              </a:tr>
              <a:tr h="259900">
                <a:tc>
                  <a:txBody>
                    <a:bodyPr/>
                    <a:lstStyle/>
                    <a:p>
                      <a:pPr algn="ctr"/>
                      <a:r>
                        <a:rPr lang="de-DE" sz="1200" dirty="0" err="1">
                          <a:solidFill>
                            <a:schemeClr val="tx2"/>
                          </a:solidFill>
                          <a:effectLst/>
                        </a:rPr>
                        <a:t>retargetting-campaign</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36471211"/>
                  </a:ext>
                </a:extLst>
              </a:tr>
              <a:tr h="259900">
                <a:tc>
                  <a:txBody>
                    <a:bodyPr/>
                    <a:lstStyle/>
                    <a:p>
                      <a:pPr algn="ctr"/>
                      <a:r>
                        <a:rPr lang="de-DE" sz="1200" dirty="0" err="1">
                          <a:solidFill>
                            <a:schemeClr val="tx2"/>
                          </a:solidFill>
                          <a:effectLst/>
                        </a:rPr>
                        <a:t>ten</a:t>
                      </a:r>
                      <a:r>
                        <a:rPr lang="de-DE" sz="1200" dirty="0">
                          <a:solidFill>
                            <a:schemeClr val="tx2"/>
                          </a:solidFill>
                          <a:effectLst/>
                        </a:rPr>
                        <a:t>-crazy-cool-</a:t>
                      </a:r>
                      <a:r>
                        <a:rPr lang="de-DE" sz="1200" dirty="0" err="1">
                          <a:solidFill>
                            <a:schemeClr val="tx2"/>
                          </a:solidFill>
                          <a:effectLst/>
                        </a:rPr>
                        <a:t>tshirts</a:t>
                      </a:r>
                      <a:r>
                        <a:rPr lang="de-DE" sz="1200" dirty="0">
                          <a:solidFill>
                            <a:schemeClr val="tx2"/>
                          </a:solidFill>
                          <a:effectLst/>
                        </a:rPr>
                        <a:t>-facts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buzzfeed</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348165565"/>
                  </a:ext>
                </a:extLst>
              </a:tr>
              <a:tr h="259900">
                <a:tc>
                  <a:txBody>
                    <a:bodyPr/>
                    <a:lstStyle/>
                    <a:p>
                      <a:pPr algn="ctr"/>
                      <a:r>
                        <a:rPr lang="de-DE" sz="1200" dirty="0" err="1">
                          <a:solidFill>
                            <a:schemeClr val="tx2"/>
                          </a:solidFill>
                          <a:effectLst/>
                        </a:rPr>
                        <a:t>weekly</a:t>
                      </a:r>
                      <a:r>
                        <a:rPr lang="de-DE" sz="1200" dirty="0">
                          <a:solidFill>
                            <a:schemeClr val="tx2"/>
                          </a:solidFill>
                          <a:effectLst/>
                        </a:rPr>
                        <a:t>-newsletter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email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897975513"/>
                  </a:ext>
                </a:extLst>
              </a:tr>
            </a:tbl>
          </a:graphicData>
        </a:graphic>
      </p:graphicFrame>
    </p:spTree>
    <p:extLst>
      <p:ext uri="{BB962C8B-B14F-4D97-AF65-F5344CB8AC3E}">
        <p14:creationId xmlns:p14="http://schemas.microsoft.com/office/powerpoint/2010/main" val="172724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What pages are on the </a:t>
            </a:r>
            <a:r>
              <a:rPr lang="en" sz="2000" b="1" dirty="0" err="1">
                <a:solidFill>
                  <a:srgbClr val="295269"/>
                </a:solidFill>
                <a:latin typeface="Roboto"/>
                <a:ea typeface="Roboto"/>
              </a:rPr>
              <a:t>CoolTShirts</a:t>
            </a:r>
            <a:r>
              <a:rPr lang="en" sz="2000" b="1" dirty="0">
                <a:solidFill>
                  <a:srgbClr val="295269"/>
                </a:solidFill>
                <a:latin typeface="Roboto"/>
                <a:ea typeface="Roboto"/>
              </a:rPr>
              <a:t> website?</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 sz="1200" dirty="0">
                <a:latin typeface="Courier New"/>
                <a:cs typeface="Courier New"/>
              </a:rPr>
              <a:t>SELECT DISTINCT </a:t>
            </a:r>
            <a:r>
              <a:rPr lang="en" sz="1200" dirty="0" err="1">
                <a:latin typeface="Courier New"/>
                <a:cs typeface="Courier New"/>
              </a:rPr>
              <a:t>page_name</a:t>
            </a:r>
            <a:endParaRPr lang="en" sz="1200" dirty="0">
              <a:latin typeface="Courier New"/>
              <a:cs typeface="Courier New"/>
            </a:endParaRPr>
          </a:p>
          <a:p>
            <a:r>
              <a:rPr lang="en" sz="1200" dirty="0">
                <a:latin typeface="Courier New"/>
                <a:cs typeface="Courier New"/>
              </a:rPr>
              <a:t>FROM </a:t>
            </a:r>
            <a:r>
              <a:rPr lang="en" sz="1200" dirty="0" err="1">
                <a:latin typeface="Courier New"/>
                <a:cs typeface="Courier New"/>
              </a:rPr>
              <a:t>page_visits</a:t>
            </a:r>
            <a:r>
              <a:rPr lang="en" sz="1200" dirty="0">
                <a:latin typeface="Courier New"/>
                <a:cs typeface="Courier New"/>
              </a:rPr>
              <a:t>;</a:t>
            </a:r>
            <a:endParaRPr lang="en-US" sz="1200" dirty="0">
              <a:latin typeface="Courier New"/>
              <a:cs typeface="Courier New"/>
            </a:endParaRPr>
          </a:p>
        </p:txBody>
      </p:sp>
      <p:sp>
        <p:nvSpPr>
          <p:cNvPr id="324" name="Shape 324"/>
          <p:cNvSpPr txBox="1"/>
          <p:nvPr/>
        </p:nvSpPr>
        <p:spPr>
          <a:xfrm>
            <a:off x="177974" y="1164444"/>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There are 4 pages on the website. These are named 1 - </a:t>
            </a:r>
            <a:r>
              <a:rPr lang="en-US" dirty="0" err="1"/>
              <a:t>landing_page</a:t>
            </a:r>
            <a:r>
              <a:rPr lang="en-US" dirty="0"/>
              <a:t>, 2 - </a:t>
            </a:r>
            <a:r>
              <a:rPr lang="en-US" dirty="0" err="1"/>
              <a:t>shopping_cart</a:t>
            </a:r>
            <a:r>
              <a:rPr lang="en-US" dirty="0"/>
              <a:t>, 3 - checkout and 4 - purchase.</a:t>
            </a:r>
          </a:p>
          <a:p>
            <a:pPr>
              <a:lnSpc>
                <a:spcPct val="115000"/>
              </a:lnSpc>
              <a:buClr>
                <a:schemeClr val="dk1"/>
              </a:buClr>
              <a:buSzPts val="1100"/>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CE36F293-6554-2448-9BDE-58057EAA5114}"/>
              </a:ext>
            </a:extLst>
          </p:cNvPr>
          <p:cNvGraphicFramePr>
            <a:graphicFrameLocks noGrp="1"/>
          </p:cNvGraphicFramePr>
          <p:nvPr>
            <p:extLst>
              <p:ext uri="{D42A27DB-BD31-4B8C-83A1-F6EECF244321}">
                <p14:modId xmlns:p14="http://schemas.microsoft.com/office/powerpoint/2010/main" val="539554601"/>
              </p:ext>
            </p:extLst>
          </p:nvPr>
        </p:nvGraphicFramePr>
        <p:xfrm>
          <a:off x="1416414" y="2455056"/>
          <a:ext cx="2513049" cy="1524000"/>
        </p:xfrm>
        <a:graphic>
          <a:graphicData uri="http://schemas.openxmlformats.org/drawingml/2006/table">
            <a:tbl>
              <a:tblPr/>
              <a:tblGrid>
                <a:gridCol w="2513049">
                  <a:extLst>
                    <a:ext uri="{9D8B030D-6E8A-4147-A177-3AD203B41FA5}">
                      <a16:colId xmlns:a16="http://schemas.microsoft.com/office/drawing/2014/main" val="1514314404"/>
                    </a:ext>
                  </a:extLst>
                </a:gridCol>
              </a:tblGrid>
              <a:tr h="0">
                <a:tc>
                  <a:txBody>
                    <a:bodyPr/>
                    <a:lstStyle/>
                    <a:p>
                      <a:pPr algn="ctr"/>
                      <a:r>
                        <a:rPr lang="de-DE" b="1" dirty="0" err="1">
                          <a:solidFill>
                            <a:schemeClr val="bg1"/>
                          </a:solidFill>
                          <a:effectLst/>
                        </a:rPr>
                        <a:t>page_name</a:t>
                      </a:r>
                      <a:endParaRPr lang="de-DE"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11610040"/>
                  </a:ext>
                </a:extLst>
              </a:tr>
              <a:tr h="0">
                <a:tc>
                  <a:txBody>
                    <a:bodyPr/>
                    <a:lstStyle/>
                    <a:p>
                      <a:pPr algn="ctr"/>
                      <a:r>
                        <a:rPr lang="de-DE" dirty="0">
                          <a:solidFill>
                            <a:schemeClr val="bg1"/>
                          </a:solidFill>
                          <a:effectLst/>
                        </a:rPr>
                        <a:t>1 - </a:t>
                      </a:r>
                      <a:r>
                        <a:rPr lang="de-DE" dirty="0" err="1">
                          <a:solidFill>
                            <a:schemeClr val="bg1"/>
                          </a:solidFill>
                          <a:effectLst/>
                        </a:rPr>
                        <a:t>landing_page</a:t>
                      </a:r>
                      <a:endParaRPr lang="de-DE"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601247159"/>
                  </a:ext>
                </a:extLst>
              </a:tr>
              <a:tr h="0">
                <a:tc>
                  <a:txBody>
                    <a:bodyPr/>
                    <a:lstStyle/>
                    <a:p>
                      <a:pPr algn="ctr"/>
                      <a:r>
                        <a:rPr lang="de-DE" dirty="0">
                          <a:solidFill>
                            <a:schemeClr val="bg1"/>
                          </a:solidFill>
                          <a:effectLst/>
                        </a:rPr>
                        <a:t>2 - </a:t>
                      </a:r>
                      <a:r>
                        <a:rPr lang="de-DE" dirty="0" err="1">
                          <a:solidFill>
                            <a:schemeClr val="bg1"/>
                          </a:solidFill>
                          <a:effectLst/>
                        </a:rPr>
                        <a:t>shopping_cart</a:t>
                      </a:r>
                      <a:endParaRPr lang="de-DE"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171248466"/>
                  </a:ext>
                </a:extLst>
              </a:tr>
              <a:tr h="0">
                <a:tc>
                  <a:txBody>
                    <a:bodyPr/>
                    <a:lstStyle/>
                    <a:p>
                      <a:pPr algn="ctr"/>
                      <a:r>
                        <a:rPr lang="de-DE" dirty="0">
                          <a:solidFill>
                            <a:schemeClr val="bg1"/>
                          </a:solidFill>
                          <a:effectLst/>
                        </a:rPr>
                        <a:t>3 - </a:t>
                      </a:r>
                      <a:r>
                        <a:rPr lang="de-DE" dirty="0" err="1">
                          <a:solidFill>
                            <a:schemeClr val="bg1"/>
                          </a:solidFill>
                          <a:effectLst/>
                        </a:rPr>
                        <a:t>checkout</a:t>
                      </a:r>
                      <a:endParaRPr lang="de-DE"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28844646"/>
                  </a:ext>
                </a:extLst>
              </a:tr>
              <a:tr h="0">
                <a:tc>
                  <a:txBody>
                    <a:bodyPr/>
                    <a:lstStyle/>
                    <a:p>
                      <a:pPr algn="ctr"/>
                      <a:r>
                        <a:rPr lang="de-DE" dirty="0">
                          <a:solidFill>
                            <a:schemeClr val="bg1"/>
                          </a:solidFill>
                          <a:effectLst/>
                        </a:rPr>
                        <a:t>4 - </a:t>
                      </a:r>
                      <a:r>
                        <a:rPr lang="de-DE" dirty="0" err="1">
                          <a:solidFill>
                            <a:schemeClr val="bg1"/>
                          </a:solidFill>
                          <a:effectLst/>
                        </a:rPr>
                        <a:t>purchase</a:t>
                      </a:r>
                      <a:endParaRPr lang="de-DE"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219719881"/>
                  </a:ext>
                </a:extLst>
              </a:tr>
            </a:tbl>
          </a:graphicData>
        </a:graphic>
      </p:graphicFrame>
    </p:spTree>
    <p:extLst>
      <p:ext uri="{BB962C8B-B14F-4D97-AF65-F5344CB8AC3E}">
        <p14:creationId xmlns:p14="http://schemas.microsoft.com/office/powerpoint/2010/main" val="425596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800" dirty="0">
                <a:solidFill>
                  <a:srgbClr val="FFFFFF"/>
                </a:solidFill>
                <a:latin typeface="Roboto Black"/>
                <a:ea typeface="Roboto Black"/>
                <a:cs typeface="Roboto Black"/>
                <a:sym typeface="Roboto Black"/>
              </a:rPr>
              <a:t>2</a:t>
            </a:r>
            <a:r>
              <a:rPr kumimoji="0" lang="en"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What is the customer journey?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38971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3" y="232656"/>
            <a:ext cx="8870333"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How many first touches is each campaign responsible for?</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a:cs typeface="Courier New"/>
              </a:rPr>
              <a:t>WITH </a:t>
            </a:r>
            <a:r>
              <a:rPr lang="en-US" sz="1200" dirty="0" err="1">
                <a:latin typeface="Courier New"/>
                <a:cs typeface="Courier New"/>
              </a:rPr>
              <a:t>first_touch</a:t>
            </a:r>
            <a:r>
              <a:rPr lang="en-US" sz="1200" dirty="0">
                <a:latin typeface="Courier New"/>
                <a:cs typeface="Courier New"/>
              </a:rPr>
              <a:t> AS (</a:t>
            </a:r>
          </a:p>
          <a:p>
            <a:r>
              <a:rPr lang="en-US" sz="1200" dirty="0">
                <a:latin typeface="Courier New"/>
                <a:cs typeface="Courier New"/>
              </a:rPr>
              <a:t>    SELECT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        MIN(timestamp) as </a:t>
            </a:r>
            <a:r>
              <a:rPr lang="en-US" sz="1200" dirty="0" err="1">
                <a:latin typeface="Courier New"/>
                <a:cs typeface="Courier New"/>
              </a:rPr>
              <a:t>first_touch_at</a:t>
            </a:r>
            <a:endParaRPr lang="en-US" sz="1200" dirty="0">
              <a:latin typeface="Courier New"/>
              <a:cs typeface="Courier New"/>
            </a:endParaRPr>
          </a:p>
          <a:p>
            <a:r>
              <a:rPr lang="en-US" sz="1200" dirty="0">
                <a:latin typeface="Courier New"/>
                <a:cs typeface="Courier New"/>
              </a:rPr>
              <a:t>    FROM </a:t>
            </a:r>
            <a:r>
              <a:rPr lang="en-US" sz="1200" dirty="0" err="1">
                <a:latin typeface="Courier New"/>
                <a:cs typeface="Courier New"/>
              </a:rPr>
              <a:t>page_visits</a:t>
            </a:r>
            <a:endParaRPr lang="en-US" sz="1200" dirty="0">
              <a:latin typeface="Courier New"/>
              <a:cs typeface="Courier New"/>
            </a:endParaRPr>
          </a:p>
          <a:p>
            <a:r>
              <a:rPr lang="en-US" sz="1200" dirty="0">
                <a:latin typeface="Courier New"/>
                <a:cs typeface="Courier New"/>
              </a:rPr>
              <a:t>    GROUP BY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SELECT </a:t>
            </a:r>
            <a:r>
              <a:rPr lang="en-US" sz="1200" dirty="0" err="1">
                <a:latin typeface="Courier New"/>
                <a:cs typeface="Courier New"/>
              </a:rPr>
              <a:t>ft.user_id</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ft.first_touch_at</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pv.utm_source</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pv.utm_campaign</a:t>
            </a:r>
            <a:r>
              <a:rPr lang="en-US" sz="1200" dirty="0">
                <a:latin typeface="Courier New"/>
                <a:cs typeface="Courier New"/>
              </a:rPr>
              <a:t>,</a:t>
            </a:r>
          </a:p>
          <a:p>
            <a:r>
              <a:rPr lang="en-US" sz="1200" dirty="0">
                <a:latin typeface="Courier New"/>
                <a:cs typeface="Courier New"/>
              </a:rPr>
              <a:t>        COUNT (</a:t>
            </a:r>
            <a:r>
              <a:rPr lang="en-US" sz="1200" dirty="0" err="1">
                <a:latin typeface="Courier New"/>
                <a:cs typeface="Courier New"/>
              </a:rPr>
              <a:t>utm_campaign</a:t>
            </a:r>
            <a:r>
              <a:rPr lang="en-US" sz="1200" dirty="0">
                <a:latin typeface="Courier New"/>
                <a:cs typeface="Courier New"/>
              </a:rPr>
              <a:t>)</a:t>
            </a:r>
          </a:p>
          <a:p>
            <a:r>
              <a:rPr lang="en-US" sz="1200" dirty="0">
                <a:latin typeface="Courier New"/>
                <a:cs typeface="Courier New"/>
              </a:rPr>
              <a:t>FROM </a:t>
            </a:r>
            <a:r>
              <a:rPr lang="en-US" sz="1200" dirty="0" err="1">
                <a:latin typeface="Courier New"/>
                <a:cs typeface="Courier New"/>
              </a:rPr>
              <a:t>first_touch</a:t>
            </a:r>
            <a:r>
              <a:rPr lang="en-US" sz="1200" dirty="0">
                <a:latin typeface="Courier New"/>
                <a:cs typeface="Courier New"/>
              </a:rPr>
              <a:t> ft</a:t>
            </a:r>
          </a:p>
          <a:p>
            <a:r>
              <a:rPr lang="en-US" sz="1200" dirty="0">
                <a:latin typeface="Courier New"/>
                <a:cs typeface="Courier New"/>
              </a:rPr>
              <a:t>JOIN </a:t>
            </a:r>
            <a:r>
              <a:rPr lang="en-US" sz="1200" dirty="0" err="1">
                <a:latin typeface="Courier New"/>
                <a:cs typeface="Courier New"/>
              </a:rPr>
              <a:t>page_visits</a:t>
            </a:r>
            <a:r>
              <a:rPr lang="en-US" sz="1200" dirty="0">
                <a:latin typeface="Courier New"/>
                <a:cs typeface="Courier New"/>
              </a:rPr>
              <a:t> </a:t>
            </a:r>
            <a:r>
              <a:rPr lang="en-US" sz="1200" dirty="0" err="1">
                <a:latin typeface="Courier New"/>
                <a:cs typeface="Courier New"/>
              </a:rPr>
              <a:t>pv</a:t>
            </a:r>
            <a:endParaRPr lang="en-US" sz="1200" dirty="0">
              <a:latin typeface="Courier New"/>
              <a:cs typeface="Courier New"/>
            </a:endParaRPr>
          </a:p>
          <a:p>
            <a:r>
              <a:rPr lang="en-US" sz="1200" dirty="0">
                <a:latin typeface="Courier New"/>
                <a:cs typeface="Courier New"/>
              </a:rPr>
              <a:t>    ON </a:t>
            </a:r>
            <a:r>
              <a:rPr lang="en-US" sz="1200" dirty="0" err="1">
                <a:latin typeface="Courier New"/>
                <a:cs typeface="Courier New"/>
              </a:rPr>
              <a:t>ft.user_id</a:t>
            </a:r>
            <a:r>
              <a:rPr lang="en-US" sz="1200" dirty="0">
                <a:latin typeface="Courier New"/>
                <a:cs typeface="Courier New"/>
              </a:rPr>
              <a:t> = </a:t>
            </a:r>
            <a:r>
              <a:rPr lang="en-US" sz="1200" dirty="0" err="1">
                <a:latin typeface="Courier New"/>
                <a:cs typeface="Courier New"/>
              </a:rPr>
              <a:t>pv.user_id</a:t>
            </a:r>
            <a:endParaRPr lang="en-US" sz="1200" dirty="0">
              <a:latin typeface="Courier New"/>
              <a:cs typeface="Courier New"/>
            </a:endParaRPr>
          </a:p>
          <a:p>
            <a:r>
              <a:rPr lang="en-US" sz="1200" dirty="0">
                <a:latin typeface="Courier New"/>
                <a:cs typeface="Courier New"/>
              </a:rPr>
              <a:t>    AND </a:t>
            </a:r>
            <a:r>
              <a:rPr lang="en-US" sz="1200" dirty="0" err="1">
                <a:latin typeface="Courier New"/>
                <a:cs typeface="Courier New"/>
              </a:rPr>
              <a:t>ft.first_touch_at</a:t>
            </a:r>
            <a:r>
              <a:rPr lang="en-US" sz="1200" dirty="0">
                <a:latin typeface="Courier New"/>
                <a:cs typeface="Courier New"/>
              </a:rPr>
              <a:t> = </a:t>
            </a:r>
            <a:r>
              <a:rPr lang="en-US" sz="1200" dirty="0" err="1">
                <a:latin typeface="Courier New"/>
                <a:cs typeface="Courier New"/>
              </a:rPr>
              <a:t>pv.timestamp</a:t>
            </a:r>
            <a:endParaRPr lang="en-US" sz="1200" dirty="0">
              <a:latin typeface="Courier New"/>
              <a:cs typeface="Courier New"/>
            </a:endParaRPr>
          </a:p>
          <a:p>
            <a:r>
              <a:rPr lang="en-US" sz="1200" dirty="0">
                <a:latin typeface="Courier New"/>
                <a:cs typeface="Courier New"/>
              </a:rPr>
              <a:t>GROUP BY </a:t>
            </a:r>
            <a:r>
              <a:rPr lang="en-US" sz="1200" dirty="0" err="1">
                <a:latin typeface="Courier New"/>
                <a:cs typeface="Courier New"/>
              </a:rPr>
              <a:t>utm_campaign</a:t>
            </a:r>
            <a:endParaRPr lang="en-US" sz="1200" dirty="0">
              <a:latin typeface="Courier New"/>
              <a:cs typeface="Courier New"/>
            </a:endParaRPr>
          </a:p>
          <a:p>
            <a:r>
              <a:rPr lang="en-US" sz="1200" dirty="0">
                <a:latin typeface="Courier New"/>
                <a:cs typeface="Courier New"/>
              </a:rPr>
              <a:t>ORDER BY COUNT (</a:t>
            </a:r>
            <a:r>
              <a:rPr lang="en-US" sz="1200" dirty="0" err="1">
                <a:latin typeface="Courier New"/>
                <a:cs typeface="Courier New"/>
              </a:rPr>
              <a:t>utm_campaign</a:t>
            </a:r>
            <a:r>
              <a:rPr lang="en-US" sz="1200" dirty="0">
                <a:latin typeface="Courier New"/>
                <a:cs typeface="Courier New"/>
              </a:rPr>
              <a:t>) DESC;</a:t>
            </a:r>
          </a:p>
        </p:txBody>
      </p:sp>
      <p:sp>
        <p:nvSpPr>
          <p:cNvPr id="324" name="Shape 324"/>
          <p:cNvSpPr txBox="1"/>
          <p:nvPr/>
        </p:nvSpPr>
        <p:spPr>
          <a:xfrm>
            <a:off x="177974" y="1164444"/>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 campaign named “</a:t>
            </a:r>
            <a:r>
              <a:rPr lang="de-DE" dirty="0"/>
              <a:t>interview-</a:t>
            </a:r>
            <a:r>
              <a:rPr lang="de-DE" dirty="0" err="1"/>
              <a:t>with</a:t>
            </a:r>
            <a:r>
              <a:rPr lang="de-DE" dirty="0"/>
              <a:t>-cool-</a:t>
            </a:r>
            <a:r>
              <a:rPr lang="de-DE" dirty="0" err="1"/>
              <a:t>tshirts</a:t>
            </a:r>
            <a:r>
              <a:rPr lang="de-DE" dirty="0"/>
              <a:t>-</a:t>
            </a:r>
            <a:r>
              <a:rPr lang="de-DE" dirty="0" err="1"/>
              <a:t>founder</a:t>
            </a:r>
            <a:r>
              <a:rPr lang="de-DE" dirty="0"/>
              <a:t>“ </a:t>
            </a:r>
            <a:r>
              <a:rPr lang="de-DE" dirty="0" err="1"/>
              <a:t>is</a:t>
            </a:r>
            <a:r>
              <a:rPr lang="de-DE" dirty="0"/>
              <a:t> </a:t>
            </a:r>
            <a:r>
              <a:rPr lang="de-DE" dirty="0" err="1"/>
              <a:t>the</a:t>
            </a:r>
            <a:r>
              <a:rPr lang="de-DE" dirty="0"/>
              <a:t> </a:t>
            </a:r>
            <a:r>
              <a:rPr lang="de-DE" dirty="0" err="1"/>
              <a:t>campaign</a:t>
            </a:r>
            <a:r>
              <a:rPr lang="de-DE" dirty="0"/>
              <a:t> </a:t>
            </a:r>
            <a:r>
              <a:rPr lang="de-DE" dirty="0" err="1"/>
              <a:t>with</a:t>
            </a:r>
            <a:r>
              <a:rPr lang="de-DE" dirty="0"/>
              <a:t> </a:t>
            </a:r>
            <a:r>
              <a:rPr lang="de-DE" dirty="0" err="1"/>
              <a:t>the</a:t>
            </a:r>
            <a:r>
              <a:rPr lang="de-DE" dirty="0"/>
              <a:t> </a:t>
            </a:r>
            <a:r>
              <a:rPr lang="de-DE" dirty="0" err="1"/>
              <a:t>highest</a:t>
            </a:r>
            <a:r>
              <a:rPr lang="de-DE" dirty="0"/>
              <a:t> </a:t>
            </a:r>
            <a:r>
              <a:rPr lang="de-DE" dirty="0" err="1"/>
              <a:t>number</a:t>
            </a:r>
            <a:r>
              <a:rPr lang="de-DE" dirty="0"/>
              <a:t> </a:t>
            </a:r>
            <a:r>
              <a:rPr lang="de-DE" dirty="0" err="1"/>
              <a:t>of</a:t>
            </a:r>
            <a:r>
              <a:rPr lang="de-DE" dirty="0"/>
              <a:t> </a:t>
            </a:r>
            <a:r>
              <a:rPr lang="de-DE" dirty="0" err="1"/>
              <a:t>first</a:t>
            </a:r>
            <a:r>
              <a:rPr lang="de-DE" dirty="0"/>
              <a:t> </a:t>
            </a:r>
            <a:r>
              <a:rPr lang="de-DE" dirty="0" err="1"/>
              <a:t>touches</a:t>
            </a:r>
            <a:r>
              <a:rPr lang="de-DE" dirty="0"/>
              <a:t> (622) </a:t>
            </a:r>
            <a:r>
              <a:rPr lang="de-DE" dirty="0" err="1"/>
              <a:t>and</a:t>
            </a:r>
            <a:r>
              <a:rPr lang="de-DE" dirty="0"/>
              <a:t> </a:t>
            </a:r>
            <a:r>
              <a:rPr lang="de-DE" dirty="0" err="1"/>
              <a:t>the</a:t>
            </a:r>
            <a:r>
              <a:rPr lang="de-DE" dirty="0"/>
              <a:t> </a:t>
            </a:r>
            <a:r>
              <a:rPr lang="de-DE" dirty="0" err="1"/>
              <a:t>campaign</a:t>
            </a:r>
            <a:r>
              <a:rPr lang="de-DE" dirty="0"/>
              <a:t> „cool-</a:t>
            </a:r>
            <a:r>
              <a:rPr lang="de-DE" dirty="0" err="1"/>
              <a:t>t-shirts</a:t>
            </a:r>
            <a:r>
              <a:rPr lang="de-DE" dirty="0"/>
              <a:t>-</a:t>
            </a:r>
            <a:r>
              <a:rPr lang="de-DE" dirty="0" err="1"/>
              <a:t>search</a:t>
            </a:r>
            <a:r>
              <a:rPr lang="de-DE" dirty="0"/>
              <a:t>“ </a:t>
            </a:r>
            <a:r>
              <a:rPr lang="de-DE" dirty="0" err="1"/>
              <a:t>is</a:t>
            </a:r>
            <a:r>
              <a:rPr lang="de-DE" dirty="0"/>
              <a:t> </a:t>
            </a:r>
            <a:r>
              <a:rPr lang="de-DE" dirty="0" err="1"/>
              <a:t>the</a:t>
            </a:r>
            <a:r>
              <a:rPr lang="de-DE" dirty="0"/>
              <a:t> </a:t>
            </a:r>
            <a:r>
              <a:rPr lang="de-DE" dirty="0" err="1"/>
              <a:t>one</a:t>
            </a:r>
            <a:r>
              <a:rPr lang="de-DE" dirty="0"/>
              <a:t> </a:t>
            </a:r>
            <a:r>
              <a:rPr lang="de-DE" dirty="0" err="1"/>
              <a:t>with</a:t>
            </a:r>
            <a:r>
              <a:rPr lang="de-DE" dirty="0"/>
              <a:t> </a:t>
            </a:r>
            <a:r>
              <a:rPr lang="de-DE" dirty="0" err="1"/>
              <a:t>the</a:t>
            </a:r>
            <a:r>
              <a:rPr lang="de-DE" dirty="0"/>
              <a:t> </a:t>
            </a:r>
            <a:r>
              <a:rPr lang="de-DE" dirty="0" err="1"/>
              <a:t>lowest</a:t>
            </a:r>
            <a:r>
              <a:rPr lang="de-DE" dirty="0"/>
              <a:t> </a:t>
            </a:r>
            <a:r>
              <a:rPr lang="de-DE" dirty="0" err="1"/>
              <a:t>number</a:t>
            </a:r>
            <a:r>
              <a:rPr lang="de-DE" dirty="0"/>
              <a:t> </a:t>
            </a:r>
            <a:r>
              <a:rPr lang="de-DE" dirty="0" err="1"/>
              <a:t>of</a:t>
            </a:r>
            <a:r>
              <a:rPr lang="de-DE" dirty="0"/>
              <a:t> </a:t>
            </a:r>
            <a:r>
              <a:rPr lang="de-DE" dirty="0" err="1"/>
              <a:t>first</a:t>
            </a:r>
            <a:r>
              <a:rPr lang="de-DE" dirty="0"/>
              <a:t> </a:t>
            </a:r>
            <a:r>
              <a:rPr lang="de-DE" dirty="0" err="1"/>
              <a:t>touches</a:t>
            </a:r>
            <a:r>
              <a:rPr lang="de-DE" dirty="0"/>
              <a:t> (169) out </a:t>
            </a:r>
            <a:r>
              <a:rPr lang="de-DE" dirty="0" err="1"/>
              <a:t>of</a:t>
            </a:r>
            <a:r>
              <a:rPr lang="de-DE" dirty="0"/>
              <a:t> </a:t>
            </a:r>
            <a:r>
              <a:rPr lang="de-DE" dirty="0" err="1"/>
              <a:t>the</a:t>
            </a:r>
            <a:r>
              <a:rPr lang="de-DE" dirty="0"/>
              <a:t> </a:t>
            </a:r>
            <a:r>
              <a:rPr lang="de-DE" dirty="0" err="1"/>
              <a:t>campaigns</a:t>
            </a:r>
            <a:r>
              <a:rPr lang="de-DE" dirty="0"/>
              <a:t> </a:t>
            </a:r>
            <a:r>
              <a:rPr lang="de-DE" dirty="0" err="1"/>
              <a:t>that</a:t>
            </a:r>
            <a:r>
              <a:rPr lang="de-DE" dirty="0"/>
              <a:t> </a:t>
            </a:r>
            <a:r>
              <a:rPr lang="de-DE" dirty="0" err="1"/>
              <a:t>have</a:t>
            </a:r>
            <a:r>
              <a:rPr lang="de-DE" dirty="0"/>
              <a:t> </a:t>
            </a:r>
            <a:r>
              <a:rPr lang="de-DE" dirty="0" err="1"/>
              <a:t>first</a:t>
            </a:r>
            <a:r>
              <a:rPr lang="de-DE" dirty="0"/>
              <a:t> </a:t>
            </a:r>
            <a:r>
              <a:rPr lang="de-DE" dirty="0" err="1"/>
              <a:t>touches</a:t>
            </a:r>
            <a:r>
              <a:rPr lang="de-DE" dirty="0"/>
              <a:t>. See </a:t>
            </a:r>
            <a:r>
              <a:rPr lang="de-DE" dirty="0" err="1"/>
              <a:t>full</a:t>
            </a:r>
            <a:r>
              <a:rPr lang="de-DE" dirty="0"/>
              <a:t> </a:t>
            </a:r>
            <a:r>
              <a:rPr lang="de-DE" dirty="0" err="1"/>
              <a:t>table</a:t>
            </a:r>
            <a:r>
              <a:rPr lang="de-DE" dirty="0"/>
              <a:t> </a:t>
            </a:r>
            <a:r>
              <a:rPr lang="de-DE" dirty="0" err="1"/>
              <a:t>below</a:t>
            </a:r>
            <a:r>
              <a:rPr lang="de-DE" dirty="0"/>
              <a:t>.</a:t>
            </a:r>
          </a:p>
          <a:p>
            <a:pPr>
              <a:lnSpc>
                <a:spcPct val="115000"/>
              </a:lnSpc>
              <a:buClr>
                <a:schemeClr val="dk1"/>
              </a:buClr>
              <a:buSzPts val="1100"/>
            </a:pPr>
            <a:endParaRPr sz="1200" dirty="0">
              <a:latin typeface="Roboto"/>
              <a:ea typeface="Roboto"/>
              <a:cs typeface="Roboto"/>
              <a:sym typeface="Roboto"/>
            </a:endParaRPr>
          </a:p>
        </p:txBody>
      </p:sp>
      <p:graphicFrame>
        <p:nvGraphicFramePr>
          <p:cNvPr id="10" name="Table 9">
            <a:extLst>
              <a:ext uri="{FF2B5EF4-FFF2-40B4-BE49-F238E27FC236}">
                <a16:creationId xmlns:a16="http://schemas.microsoft.com/office/drawing/2014/main" id="{CFFA32C0-D832-0D42-BA9A-D19E702F7C6F}"/>
              </a:ext>
            </a:extLst>
          </p:cNvPr>
          <p:cNvGraphicFramePr>
            <a:graphicFrameLocks noGrp="1"/>
          </p:cNvGraphicFramePr>
          <p:nvPr>
            <p:extLst>
              <p:ext uri="{D42A27DB-BD31-4B8C-83A1-F6EECF244321}">
                <p14:modId xmlns:p14="http://schemas.microsoft.com/office/powerpoint/2010/main" val="1614242191"/>
              </p:ext>
            </p:extLst>
          </p:nvPr>
        </p:nvGraphicFramePr>
        <p:xfrm>
          <a:off x="177973" y="2855172"/>
          <a:ext cx="4829964" cy="2140031"/>
        </p:xfrm>
        <a:graphic>
          <a:graphicData uri="http://schemas.openxmlformats.org/drawingml/2006/table">
            <a:tbl>
              <a:tblPr/>
              <a:tblGrid>
                <a:gridCol w="1609988">
                  <a:extLst>
                    <a:ext uri="{9D8B030D-6E8A-4147-A177-3AD203B41FA5}">
                      <a16:colId xmlns:a16="http://schemas.microsoft.com/office/drawing/2014/main" val="3987633677"/>
                    </a:ext>
                  </a:extLst>
                </a:gridCol>
                <a:gridCol w="1609988">
                  <a:extLst>
                    <a:ext uri="{9D8B030D-6E8A-4147-A177-3AD203B41FA5}">
                      <a16:colId xmlns:a16="http://schemas.microsoft.com/office/drawing/2014/main" val="1634627321"/>
                    </a:ext>
                  </a:extLst>
                </a:gridCol>
                <a:gridCol w="1609988">
                  <a:extLst>
                    <a:ext uri="{9D8B030D-6E8A-4147-A177-3AD203B41FA5}">
                      <a16:colId xmlns:a16="http://schemas.microsoft.com/office/drawing/2014/main" val="2293491886"/>
                    </a:ext>
                  </a:extLst>
                </a:gridCol>
              </a:tblGrid>
              <a:tr h="365262">
                <a:tc>
                  <a:txBody>
                    <a:bodyPr/>
                    <a:lstStyle/>
                    <a:p>
                      <a:pPr algn="ctr"/>
                      <a:r>
                        <a:rPr lang="de-DE" sz="1200" b="1" dirty="0" err="1">
                          <a:solidFill>
                            <a:schemeClr val="tx2"/>
                          </a:solidFill>
                        </a:rPr>
                        <a:t>utm_source</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b="1" dirty="0" err="1">
                          <a:solidFill>
                            <a:schemeClr val="tx2"/>
                          </a:solidFill>
                        </a:rPr>
                        <a:t>utm_campaign</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b="1" dirty="0">
                          <a:solidFill>
                            <a:schemeClr val="tx2"/>
                          </a:solidFill>
                        </a:rPr>
                        <a:t>First </a:t>
                      </a:r>
                      <a:r>
                        <a:rPr lang="de-DE" sz="1200" b="1" dirty="0" err="1">
                          <a:solidFill>
                            <a:schemeClr val="tx2"/>
                          </a:solidFill>
                        </a:rPr>
                        <a:t>touches</a:t>
                      </a:r>
                      <a:r>
                        <a:rPr lang="de-DE" sz="1200" b="1" dirty="0">
                          <a:solidFill>
                            <a:schemeClr val="tx2"/>
                          </a:solidFill>
                        </a:rPr>
                        <a:t> per </a:t>
                      </a:r>
                      <a:r>
                        <a:rPr lang="de-DE" sz="1200" b="1" dirty="0" err="1">
                          <a:solidFill>
                            <a:schemeClr val="tx2"/>
                          </a:solidFill>
                        </a:rPr>
                        <a:t>campaign</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11610040"/>
                  </a:ext>
                </a:extLst>
              </a:tr>
              <a:tr h="461443">
                <a:tc>
                  <a:txBody>
                    <a:bodyPr/>
                    <a:lstStyle/>
                    <a:p>
                      <a:pPr algn="ctr"/>
                      <a:r>
                        <a:rPr lang="de-DE" sz="1200" dirty="0">
                          <a:solidFill>
                            <a:schemeClr val="tx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interview-</a:t>
                      </a:r>
                      <a:r>
                        <a:rPr lang="de-DE" sz="1200" dirty="0" err="1">
                          <a:solidFill>
                            <a:schemeClr val="tx2"/>
                          </a:solidFill>
                          <a:effectLst/>
                        </a:rPr>
                        <a:t>with</a:t>
                      </a:r>
                      <a:r>
                        <a:rPr lang="de-DE" sz="1200" dirty="0">
                          <a:solidFill>
                            <a:schemeClr val="tx2"/>
                          </a:solidFill>
                          <a:effectLst/>
                        </a:rPr>
                        <a:t>-cool-</a:t>
                      </a:r>
                      <a:r>
                        <a:rPr lang="de-DE" sz="1200" dirty="0" err="1">
                          <a:solidFill>
                            <a:schemeClr val="tx2"/>
                          </a:solidFill>
                          <a:effectLst/>
                        </a:rPr>
                        <a:t>tshirts</a:t>
                      </a:r>
                      <a:r>
                        <a:rPr lang="de-DE" sz="1200" dirty="0">
                          <a:solidFill>
                            <a:schemeClr val="tx2"/>
                          </a:solidFill>
                          <a:effectLst/>
                        </a:rPr>
                        <a:t>-</a:t>
                      </a:r>
                      <a:r>
                        <a:rPr lang="de-DE" sz="1200" dirty="0" err="1">
                          <a:solidFill>
                            <a:schemeClr val="tx2"/>
                          </a:solidFill>
                          <a:effectLst/>
                        </a:rPr>
                        <a:t>founder</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622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601247159"/>
                  </a:ext>
                </a:extLst>
              </a:tr>
              <a:tr h="365262">
                <a:tc>
                  <a:txBody>
                    <a:bodyPr/>
                    <a:lstStyle/>
                    <a:p>
                      <a:pPr algn="ctr"/>
                      <a:r>
                        <a:rPr lang="de-DE" sz="1200" dirty="0" err="1">
                          <a:solidFill>
                            <a:schemeClr val="tx2"/>
                          </a:solidFill>
                          <a:effectLst/>
                        </a:rPr>
                        <a:t>nytimes</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getting</a:t>
                      </a:r>
                      <a:r>
                        <a:rPr lang="de-DE" sz="1200" dirty="0">
                          <a:solidFill>
                            <a:schemeClr val="tx2"/>
                          </a:solidFill>
                          <a:effectLst/>
                        </a:rPr>
                        <a:t>-</a:t>
                      </a:r>
                      <a:r>
                        <a:rPr lang="de-DE" sz="1200" dirty="0" err="1">
                          <a:solidFill>
                            <a:schemeClr val="tx2"/>
                          </a:solidFill>
                          <a:effectLst/>
                        </a:rPr>
                        <a:t>to</a:t>
                      </a:r>
                      <a:r>
                        <a:rPr lang="de-DE" sz="1200" dirty="0">
                          <a:solidFill>
                            <a:schemeClr val="tx2"/>
                          </a:solidFill>
                          <a:effectLst/>
                        </a:rPr>
                        <a:t>-</a:t>
                      </a:r>
                      <a:r>
                        <a:rPr lang="de-DE" sz="1200" dirty="0" err="1">
                          <a:solidFill>
                            <a:schemeClr val="tx2"/>
                          </a:solidFill>
                          <a:effectLst/>
                        </a:rPr>
                        <a:t>know</a:t>
                      </a:r>
                      <a:r>
                        <a:rPr lang="de-DE" sz="1200" dirty="0">
                          <a:solidFill>
                            <a:schemeClr val="tx2"/>
                          </a:solidFill>
                          <a:effectLst/>
                        </a:rPr>
                        <a:t>-cool-</a:t>
                      </a:r>
                      <a:r>
                        <a:rPr lang="de-DE" sz="1200" dirty="0" err="1">
                          <a:solidFill>
                            <a:schemeClr val="tx2"/>
                          </a:solidFill>
                          <a:effectLst/>
                        </a:rPr>
                        <a:t>tshirts</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612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171248466"/>
                  </a:ext>
                </a:extLst>
              </a:tr>
              <a:tr h="365262">
                <a:tc>
                  <a:txBody>
                    <a:bodyPr/>
                    <a:lstStyle/>
                    <a:p>
                      <a:pPr algn="ctr"/>
                      <a:r>
                        <a:rPr lang="de-DE" sz="1200" dirty="0" err="1">
                          <a:solidFill>
                            <a:schemeClr val="tx2"/>
                          </a:solidFill>
                          <a:effectLst/>
                        </a:rPr>
                        <a:t>buzzfeed</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err="1">
                          <a:solidFill>
                            <a:schemeClr val="tx2"/>
                          </a:solidFill>
                          <a:effectLst/>
                        </a:rPr>
                        <a:t>ten</a:t>
                      </a:r>
                      <a:r>
                        <a:rPr lang="de-DE" sz="1200" dirty="0">
                          <a:solidFill>
                            <a:schemeClr val="tx2"/>
                          </a:solidFill>
                          <a:effectLst/>
                        </a:rPr>
                        <a:t>-crazy-cool-</a:t>
                      </a:r>
                      <a:r>
                        <a:rPr lang="de-DE" sz="1200" dirty="0" err="1">
                          <a:solidFill>
                            <a:schemeClr val="tx2"/>
                          </a:solidFill>
                          <a:effectLst/>
                        </a:rPr>
                        <a:t>tshirts</a:t>
                      </a:r>
                      <a:r>
                        <a:rPr lang="de-DE" sz="1200" dirty="0">
                          <a:solidFill>
                            <a:schemeClr val="tx2"/>
                          </a:solidFill>
                          <a:effectLst/>
                        </a:rPr>
                        <a:t>-facts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576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428844646"/>
                  </a:ext>
                </a:extLst>
              </a:tr>
              <a:tr h="306988">
                <a:tc>
                  <a:txBody>
                    <a:bodyPr/>
                    <a:lstStyle/>
                    <a:p>
                      <a:pPr algn="ctr"/>
                      <a:r>
                        <a:rPr lang="de-DE" sz="1200" dirty="0" err="1">
                          <a:solidFill>
                            <a:schemeClr val="tx2"/>
                          </a:solidFill>
                          <a:effectLst/>
                        </a:rPr>
                        <a:t>google</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cool-</a:t>
                      </a:r>
                      <a:r>
                        <a:rPr lang="de-DE" sz="1200" dirty="0" err="1">
                          <a:solidFill>
                            <a:schemeClr val="tx2"/>
                          </a:solidFill>
                          <a:effectLst/>
                        </a:rPr>
                        <a:t>tshirts</a:t>
                      </a:r>
                      <a:r>
                        <a:rPr lang="de-DE" sz="1200" dirty="0">
                          <a:solidFill>
                            <a:schemeClr val="tx2"/>
                          </a:solidFill>
                          <a:effectLst/>
                        </a:rPr>
                        <a:t>-</a:t>
                      </a:r>
                      <a:r>
                        <a:rPr lang="de-DE" sz="1200" dirty="0" err="1">
                          <a:solidFill>
                            <a:schemeClr val="tx2"/>
                          </a:solidFill>
                          <a:effectLst/>
                        </a:rPr>
                        <a:t>search</a:t>
                      </a:r>
                      <a:endParaRPr lang="de-DE" sz="1200" dirty="0">
                        <a:solidFill>
                          <a:schemeClr val="tx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dirty="0">
                          <a:solidFill>
                            <a:schemeClr val="tx2"/>
                          </a:solidFill>
                          <a:effectLst/>
                        </a:rPr>
                        <a:t>169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219719881"/>
                  </a:ext>
                </a:extLst>
              </a:tr>
            </a:tbl>
          </a:graphicData>
        </a:graphic>
      </p:graphicFrame>
    </p:spTree>
    <p:extLst>
      <p:ext uri="{BB962C8B-B14F-4D97-AF65-F5344CB8AC3E}">
        <p14:creationId xmlns:p14="http://schemas.microsoft.com/office/powerpoint/2010/main" val="292802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4" y="232656"/>
            <a:ext cx="8520600" cy="837600"/>
          </a:xfrm>
          <a:prstGeom prst="rect">
            <a:avLst/>
          </a:prstGeom>
          <a:noFill/>
          <a:ln>
            <a:noFill/>
          </a:ln>
        </p:spPr>
        <p:txBody>
          <a:bodyPr spcFirstLastPara="1" wrap="square" lIns="91425" tIns="91425" rIns="91425" bIns="91425" anchor="b" anchorCtr="0">
            <a:noAutofit/>
          </a:bodyPr>
          <a:lstStyle/>
          <a:p>
            <a:r>
              <a:rPr lang="en" sz="2000" b="1" dirty="0">
                <a:solidFill>
                  <a:srgbClr val="295269"/>
                </a:solidFill>
                <a:latin typeface="Roboto"/>
                <a:ea typeface="Roboto"/>
                <a:cs typeface="Roboto"/>
                <a:sym typeface="Roboto"/>
              </a:rPr>
              <a:t>Q: </a:t>
            </a:r>
            <a:r>
              <a:rPr lang="en" sz="2000" b="1" dirty="0">
                <a:solidFill>
                  <a:srgbClr val="295269"/>
                </a:solidFill>
                <a:latin typeface="Roboto"/>
                <a:ea typeface="Roboto"/>
              </a:rPr>
              <a:t>How many last touches is each campaign responsible for?</a:t>
            </a:r>
            <a:endParaRPr lang="en-US" sz="2000" b="1" dirty="0">
              <a:solidFill>
                <a:srgbClr val="295269"/>
              </a:solidFill>
              <a:latin typeface="Roboto"/>
              <a:ea typeface="Roboto"/>
            </a:endParaRPr>
          </a:p>
        </p:txBody>
      </p:sp>
      <p:sp>
        <p:nvSpPr>
          <p:cNvPr id="323" name="Shape 323"/>
          <p:cNvSpPr txBox="1"/>
          <p:nvPr/>
        </p:nvSpPr>
        <p:spPr>
          <a:xfrm>
            <a:off x="5273100" y="1164444"/>
            <a:ext cx="3870900" cy="3746400"/>
          </a:xfrm>
          <a:prstGeom prst="rect">
            <a:avLst/>
          </a:prstGeom>
          <a:solidFill>
            <a:srgbClr val="D9D9D9"/>
          </a:solidFill>
          <a:ln>
            <a:noFill/>
          </a:ln>
        </p:spPr>
        <p:txBody>
          <a:bodyPr spcFirstLastPara="1" wrap="square" lIns="91425" tIns="91425" rIns="91425" bIns="91425" anchor="t" anchorCtr="0">
            <a:noAutofit/>
          </a:bodyPr>
          <a:lstStyle/>
          <a:p>
            <a:r>
              <a:rPr lang="en-US" sz="1200" dirty="0">
                <a:latin typeface="Courier New"/>
                <a:cs typeface="Courier New"/>
              </a:rPr>
              <a:t>WITH </a:t>
            </a:r>
            <a:r>
              <a:rPr lang="en-US" sz="1200" dirty="0" err="1">
                <a:latin typeface="Courier New"/>
                <a:cs typeface="Courier New"/>
              </a:rPr>
              <a:t>last_touch</a:t>
            </a:r>
            <a:r>
              <a:rPr lang="en-US" sz="1200" dirty="0">
                <a:latin typeface="Courier New"/>
                <a:cs typeface="Courier New"/>
              </a:rPr>
              <a:t> AS (</a:t>
            </a:r>
          </a:p>
          <a:p>
            <a:r>
              <a:rPr lang="en-US" sz="1200" dirty="0">
                <a:latin typeface="Courier New"/>
                <a:cs typeface="Courier New"/>
              </a:rPr>
              <a:t>    SELECT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        MAX(timestamp) as </a:t>
            </a:r>
            <a:r>
              <a:rPr lang="en-US" sz="1200" dirty="0" err="1">
                <a:latin typeface="Courier New"/>
                <a:cs typeface="Courier New"/>
              </a:rPr>
              <a:t>last_touch_at</a:t>
            </a:r>
            <a:endParaRPr lang="en-US" sz="1200" dirty="0">
              <a:latin typeface="Courier New"/>
              <a:cs typeface="Courier New"/>
            </a:endParaRPr>
          </a:p>
          <a:p>
            <a:r>
              <a:rPr lang="en-US" sz="1200" dirty="0">
                <a:latin typeface="Courier New"/>
                <a:cs typeface="Courier New"/>
              </a:rPr>
              <a:t>    FROM </a:t>
            </a:r>
            <a:r>
              <a:rPr lang="en-US" sz="1200" dirty="0" err="1">
                <a:latin typeface="Courier New"/>
                <a:cs typeface="Courier New"/>
              </a:rPr>
              <a:t>page_visits</a:t>
            </a:r>
            <a:endParaRPr lang="en-US" sz="1200" dirty="0">
              <a:latin typeface="Courier New"/>
              <a:cs typeface="Courier New"/>
            </a:endParaRPr>
          </a:p>
          <a:p>
            <a:r>
              <a:rPr lang="en-US" sz="1200" dirty="0">
                <a:latin typeface="Courier New"/>
                <a:cs typeface="Courier New"/>
              </a:rPr>
              <a:t>    GROUP BY </a:t>
            </a:r>
            <a:r>
              <a:rPr lang="en-US" sz="1200" dirty="0" err="1">
                <a:latin typeface="Courier New"/>
                <a:cs typeface="Courier New"/>
              </a:rPr>
              <a:t>user_id</a:t>
            </a:r>
            <a:r>
              <a:rPr lang="en-US" sz="1200" dirty="0">
                <a:latin typeface="Courier New"/>
                <a:cs typeface="Courier New"/>
              </a:rPr>
              <a:t>)</a:t>
            </a:r>
          </a:p>
          <a:p>
            <a:r>
              <a:rPr lang="en-US" sz="1200" dirty="0">
                <a:latin typeface="Courier New"/>
                <a:cs typeface="Courier New"/>
              </a:rPr>
              <a:t>SELECT </a:t>
            </a:r>
            <a:r>
              <a:rPr lang="en-US" sz="1200" dirty="0" err="1">
                <a:latin typeface="Courier New"/>
                <a:cs typeface="Courier New"/>
              </a:rPr>
              <a:t>lt.user_id</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lt.last_touch_at</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pv.utm_source</a:t>
            </a:r>
            <a:r>
              <a:rPr lang="en-US" sz="1200" dirty="0">
                <a:latin typeface="Courier New"/>
                <a:cs typeface="Courier New"/>
              </a:rPr>
              <a:t>,</a:t>
            </a:r>
          </a:p>
          <a:p>
            <a:r>
              <a:rPr lang="en-US" sz="1200" dirty="0">
                <a:latin typeface="Courier New"/>
                <a:cs typeface="Courier New"/>
              </a:rPr>
              <a:t>    </a:t>
            </a:r>
            <a:r>
              <a:rPr lang="en-US" sz="1200" dirty="0" err="1">
                <a:latin typeface="Courier New"/>
                <a:cs typeface="Courier New"/>
              </a:rPr>
              <a:t>pv.utm_campaign</a:t>
            </a:r>
            <a:r>
              <a:rPr lang="en-US" sz="1200" dirty="0">
                <a:latin typeface="Courier New"/>
                <a:cs typeface="Courier New"/>
              </a:rPr>
              <a:t>,</a:t>
            </a:r>
          </a:p>
          <a:p>
            <a:r>
              <a:rPr lang="en-US" sz="1200" dirty="0">
                <a:latin typeface="Courier New"/>
                <a:cs typeface="Courier New"/>
              </a:rPr>
              <a:t>    COUNT (</a:t>
            </a:r>
            <a:r>
              <a:rPr lang="en-US" sz="1200" dirty="0" err="1">
                <a:latin typeface="Courier New"/>
                <a:cs typeface="Courier New"/>
              </a:rPr>
              <a:t>utm_campaign</a:t>
            </a:r>
            <a:r>
              <a:rPr lang="en-US" sz="1200" dirty="0">
                <a:latin typeface="Courier New"/>
                <a:cs typeface="Courier New"/>
              </a:rPr>
              <a:t>)</a:t>
            </a:r>
          </a:p>
          <a:p>
            <a:r>
              <a:rPr lang="en-US" sz="1200" dirty="0">
                <a:latin typeface="Courier New"/>
                <a:cs typeface="Courier New"/>
              </a:rPr>
              <a:t>FROM </a:t>
            </a:r>
            <a:r>
              <a:rPr lang="en-US" sz="1200" dirty="0" err="1">
                <a:latin typeface="Courier New"/>
                <a:cs typeface="Courier New"/>
              </a:rPr>
              <a:t>last_touch</a:t>
            </a:r>
            <a:r>
              <a:rPr lang="en-US" sz="1200" dirty="0">
                <a:latin typeface="Courier New"/>
                <a:cs typeface="Courier New"/>
              </a:rPr>
              <a:t> </a:t>
            </a:r>
            <a:r>
              <a:rPr lang="en-US" sz="1200" dirty="0" err="1">
                <a:latin typeface="Courier New"/>
                <a:cs typeface="Courier New"/>
              </a:rPr>
              <a:t>lt</a:t>
            </a:r>
            <a:endParaRPr lang="en-US" sz="1200" dirty="0">
              <a:latin typeface="Courier New"/>
              <a:cs typeface="Courier New"/>
            </a:endParaRPr>
          </a:p>
          <a:p>
            <a:r>
              <a:rPr lang="en-US" sz="1200" dirty="0">
                <a:latin typeface="Courier New"/>
                <a:cs typeface="Courier New"/>
              </a:rPr>
              <a:t>JOIN </a:t>
            </a:r>
            <a:r>
              <a:rPr lang="en-US" sz="1200" dirty="0" err="1">
                <a:latin typeface="Courier New"/>
                <a:cs typeface="Courier New"/>
              </a:rPr>
              <a:t>page_visits</a:t>
            </a:r>
            <a:r>
              <a:rPr lang="en-US" sz="1200" dirty="0">
                <a:latin typeface="Courier New"/>
                <a:cs typeface="Courier New"/>
              </a:rPr>
              <a:t> </a:t>
            </a:r>
            <a:r>
              <a:rPr lang="en-US" sz="1200" dirty="0" err="1">
                <a:latin typeface="Courier New"/>
                <a:cs typeface="Courier New"/>
              </a:rPr>
              <a:t>pv</a:t>
            </a:r>
            <a:endParaRPr lang="en-US" sz="1200" dirty="0">
              <a:latin typeface="Courier New"/>
              <a:cs typeface="Courier New"/>
            </a:endParaRPr>
          </a:p>
          <a:p>
            <a:r>
              <a:rPr lang="en-US" sz="1200" dirty="0">
                <a:latin typeface="Courier New"/>
                <a:cs typeface="Courier New"/>
              </a:rPr>
              <a:t>    ON </a:t>
            </a:r>
            <a:r>
              <a:rPr lang="en-US" sz="1200" dirty="0" err="1">
                <a:latin typeface="Courier New"/>
                <a:cs typeface="Courier New"/>
              </a:rPr>
              <a:t>lt.user_id</a:t>
            </a:r>
            <a:r>
              <a:rPr lang="en-US" sz="1200" dirty="0">
                <a:latin typeface="Courier New"/>
                <a:cs typeface="Courier New"/>
              </a:rPr>
              <a:t> = </a:t>
            </a:r>
            <a:r>
              <a:rPr lang="en-US" sz="1200" dirty="0" err="1">
                <a:latin typeface="Courier New"/>
                <a:cs typeface="Courier New"/>
              </a:rPr>
              <a:t>pv.user_id</a:t>
            </a:r>
            <a:endParaRPr lang="en-US" sz="1200" dirty="0">
              <a:latin typeface="Courier New"/>
              <a:cs typeface="Courier New"/>
            </a:endParaRPr>
          </a:p>
          <a:p>
            <a:r>
              <a:rPr lang="en-US" sz="1200" dirty="0">
                <a:latin typeface="Courier New"/>
                <a:cs typeface="Courier New"/>
              </a:rPr>
              <a:t>    AND </a:t>
            </a:r>
            <a:r>
              <a:rPr lang="en-US" sz="1200" dirty="0" err="1">
                <a:latin typeface="Courier New"/>
                <a:cs typeface="Courier New"/>
              </a:rPr>
              <a:t>lt.last_touch_at</a:t>
            </a:r>
            <a:r>
              <a:rPr lang="en-US" sz="1200" dirty="0">
                <a:latin typeface="Courier New"/>
                <a:cs typeface="Courier New"/>
              </a:rPr>
              <a:t> = </a:t>
            </a:r>
            <a:r>
              <a:rPr lang="en-US" sz="1200" dirty="0" err="1">
                <a:latin typeface="Courier New"/>
                <a:cs typeface="Courier New"/>
              </a:rPr>
              <a:t>pv.timestamp</a:t>
            </a:r>
            <a:endParaRPr lang="en-US" sz="1200" dirty="0">
              <a:latin typeface="Courier New"/>
              <a:cs typeface="Courier New"/>
            </a:endParaRPr>
          </a:p>
          <a:p>
            <a:r>
              <a:rPr lang="en-US" sz="1200" dirty="0">
                <a:latin typeface="Courier New"/>
                <a:cs typeface="Courier New"/>
              </a:rPr>
              <a:t>GROUP BY </a:t>
            </a:r>
            <a:r>
              <a:rPr lang="en-US" sz="1200" dirty="0" err="1">
                <a:latin typeface="Courier New"/>
                <a:cs typeface="Courier New"/>
              </a:rPr>
              <a:t>utm_campaign</a:t>
            </a:r>
            <a:endParaRPr lang="en-US" sz="1200" dirty="0">
              <a:latin typeface="Courier New"/>
              <a:cs typeface="Courier New"/>
            </a:endParaRPr>
          </a:p>
          <a:p>
            <a:r>
              <a:rPr lang="en-US" sz="1200" dirty="0">
                <a:latin typeface="Courier New"/>
                <a:cs typeface="Courier New"/>
              </a:rPr>
              <a:t>ORDER BY COUNT (</a:t>
            </a:r>
            <a:r>
              <a:rPr lang="en-US" sz="1200" dirty="0" err="1">
                <a:latin typeface="Courier New"/>
                <a:cs typeface="Courier New"/>
              </a:rPr>
              <a:t>utm_campaign</a:t>
            </a:r>
            <a:r>
              <a:rPr lang="en-US" sz="1200" dirty="0">
                <a:latin typeface="Courier New"/>
                <a:cs typeface="Courier New"/>
              </a:rPr>
              <a:t>) DESC;</a:t>
            </a:r>
          </a:p>
        </p:txBody>
      </p:sp>
      <p:sp>
        <p:nvSpPr>
          <p:cNvPr id="324" name="Shape 324"/>
          <p:cNvSpPr txBox="1"/>
          <p:nvPr/>
        </p:nvSpPr>
        <p:spPr>
          <a:xfrm>
            <a:off x="177974" y="1164444"/>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t>A:  The campaign with the highest number of last touches is the weekly newsletter with 447 touches. The campaign with the lowest last touches is cool </a:t>
            </a:r>
            <a:r>
              <a:rPr lang="en-US" dirty="0" err="1"/>
              <a:t>tshirts</a:t>
            </a:r>
            <a:r>
              <a:rPr lang="en-US" dirty="0"/>
              <a:t> search.  See full table below.</a:t>
            </a:r>
            <a:endParaRPr sz="12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B7C52459-47A0-9E40-AC17-C6A927242C47}"/>
              </a:ext>
            </a:extLst>
          </p:cNvPr>
          <p:cNvGraphicFramePr>
            <a:graphicFrameLocks noGrp="1"/>
          </p:cNvGraphicFramePr>
          <p:nvPr>
            <p:extLst>
              <p:ext uri="{D42A27DB-BD31-4B8C-83A1-F6EECF244321}">
                <p14:modId xmlns:p14="http://schemas.microsoft.com/office/powerpoint/2010/main" val="689961799"/>
              </p:ext>
            </p:extLst>
          </p:nvPr>
        </p:nvGraphicFramePr>
        <p:xfrm>
          <a:off x="177974" y="2339163"/>
          <a:ext cx="4920900" cy="2597200"/>
        </p:xfrm>
        <a:graphic>
          <a:graphicData uri="http://schemas.openxmlformats.org/drawingml/2006/table">
            <a:tbl>
              <a:tblPr/>
              <a:tblGrid>
                <a:gridCol w="1108566">
                  <a:extLst>
                    <a:ext uri="{9D8B030D-6E8A-4147-A177-3AD203B41FA5}">
                      <a16:colId xmlns:a16="http://schemas.microsoft.com/office/drawing/2014/main" val="2311253605"/>
                    </a:ext>
                  </a:extLst>
                </a:gridCol>
                <a:gridCol w="2154983">
                  <a:extLst>
                    <a:ext uri="{9D8B030D-6E8A-4147-A177-3AD203B41FA5}">
                      <a16:colId xmlns:a16="http://schemas.microsoft.com/office/drawing/2014/main" val="2962963474"/>
                    </a:ext>
                  </a:extLst>
                </a:gridCol>
                <a:gridCol w="1657351">
                  <a:extLst>
                    <a:ext uri="{9D8B030D-6E8A-4147-A177-3AD203B41FA5}">
                      <a16:colId xmlns:a16="http://schemas.microsoft.com/office/drawing/2014/main" val="3619742932"/>
                    </a:ext>
                  </a:extLst>
                </a:gridCol>
              </a:tblGrid>
              <a:tr h="431684">
                <a:tc>
                  <a:txBody>
                    <a:bodyPr/>
                    <a:lstStyle/>
                    <a:p>
                      <a:pPr algn="ctr"/>
                      <a:r>
                        <a:rPr lang="de-DE" sz="1200" b="1" dirty="0" err="1">
                          <a:solidFill>
                            <a:schemeClr val="tx2"/>
                          </a:solidFill>
                        </a:rPr>
                        <a:t>utm_source</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b="1" dirty="0" err="1">
                          <a:solidFill>
                            <a:schemeClr val="tx2"/>
                          </a:solidFill>
                        </a:rPr>
                        <a:t>utm_campaign</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1200" b="1" dirty="0">
                          <a:solidFill>
                            <a:schemeClr val="tx2"/>
                          </a:solidFill>
                        </a:rPr>
                        <a:t>Last </a:t>
                      </a:r>
                      <a:r>
                        <a:rPr lang="de-DE" sz="1200" b="1" dirty="0" err="1">
                          <a:solidFill>
                            <a:schemeClr val="tx2"/>
                          </a:solidFill>
                        </a:rPr>
                        <a:t>touches</a:t>
                      </a:r>
                      <a:r>
                        <a:rPr lang="de-DE" sz="1200" b="1" dirty="0">
                          <a:solidFill>
                            <a:schemeClr val="tx2"/>
                          </a:solidFill>
                        </a:rPr>
                        <a:t> per </a:t>
                      </a:r>
                      <a:r>
                        <a:rPr lang="de-DE" sz="1200" b="1" dirty="0" err="1">
                          <a:solidFill>
                            <a:schemeClr val="tx2"/>
                          </a:solidFill>
                        </a:rPr>
                        <a:t>campaign</a:t>
                      </a:r>
                      <a:endParaRPr lang="de-DE" sz="1200" b="1" dirty="0">
                        <a:solidFill>
                          <a:schemeClr val="tx2"/>
                        </a:solidFill>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599863802"/>
                  </a:ext>
                </a:extLst>
              </a:tr>
              <a:tr h="267500">
                <a:tc>
                  <a:txBody>
                    <a:bodyPr/>
                    <a:lstStyle/>
                    <a:p>
                      <a:pPr algn="ctr"/>
                      <a:r>
                        <a:rPr lang="de-DE" sz="900" dirty="0">
                          <a:solidFill>
                            <a:schemeClr val="tx2"/>
                          </a:solidFill>
                          <a:effectLst/>
                        </a:rPr>
                        <a:t>email</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weekly</a:t>
                      </a:r>
                      <a:r>
                        <a:rPr lang="de-DE" sz="900" dirty="0">
                          <a:solidFill>
                            <a:schemeClr val="tx2"/>
                          </a:solidFill>
                          <a:effectLst/>
                        </a:rPr>
                        <a:t>-newsletter</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447</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767031213"/>
                  </a:ext>
                </a:extLst>
              </a:tr>
              <a:tr h="267500">
                <a:tc>
                  <a:txBody>
                    <a:bodyPr/>
                    <a:lstStyle/>
                    <a:p>
                      <a:pPr algn="ctr"/>
                      <a:r>
                        <a:rPr lang="de-DE" sz="900">
                          <a:solidFill>
                            <a:schemeClr val="tx2"/>
                          </a:solidFill>
                          <a:effectLst/>
                        </a:rPr>
                        <a:t>facebook</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retargetting</a:t>
                      </a:r>
                      <a:r>
                        <a:rPr lang="de-DE" sz="900" dirty="0">
                          <a:solidFill>
                            <a:schemeClr val="tx2"/>
                          </a:solidFill>
                          <a:effectLst/>
                        </a:rPr>
                        <a:t>-ad</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443</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3965920323"/>
                  </a:ext>
                </a:extLst>
              </a:tr>
              <a:tr h="267500">
                <a:tc>
                  <a:txBody>
                    <a:bodyPr/>
                    <a:lstStyle/>
                    <a:p>
                      <a:pPr algn="ctr"/>
                      <a:r>
                        <a:rPr lang="de-DE" sz="900">
                          <a:solidFill>
                            <a:schemeClr val="tx2"/>
                          </a:solidFill>
                          <a:effectLst/>
                        </a:rPr>
                        <a:t>email</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retargetting-campaign</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245</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1729462598"/>
                  </a:ext>
                </a:extLst>
              </a:tr>
              <a:tr h="267500">
                <a:tc>
                  <a:txBody>
                    <a:bodyPr/>
                    <a:lstStyle/>
                    <a:p>
                      <a:pPr algn="ctr"/>
                      <a:r>
                        <a:rPr lang="de-DE" sz="900">
                          <a:solidFill>
                            <a:schemeClr val="tx2"/>
                          </a:solidFill>
                          <a:effectLst/>
                        </a:rPr>
                        <a:t>nytimes</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getting</a:t>
                      </a:r>
                      <a:r>
                        <a:rPr lang="de-DE" sz="900" dirty="0">
                          <a:solidFill>
                            <a:schemeClr val="tx2"/>
                          </a:solidFill>
                          <a:effectLst/>
                        </a:rPr>
                        <a:t>-</a:t>
                      </a:r>
                      <a:r>
                        <a:rPr lang="de-DE" sz="900" dirty="0" err="1">
                          <a:solidFill>
                            <a:schemeClr val="tx2"/>
                          </a:solidFill>
                          <a:effectLst/>
                        </a:rPr>
                        <a:t>to</a:t>
                      </a:r>
                      <a:r>
                        <a:rPr lang="de-DE" sz="900" dirty="0">
                          <a:solidFill>
                            <a:schemeClr val="tx2"/>
                          </a:solidFill>
                          <a:effectLst/>
                        </a:rPr>
                        <a:t>-</a:t>
                      </a:r>
                      <a:r>
                        <a:rPr lang="de-DE" sz="900" dirty="0" err="1">
                          <a:solidFill>
                            <a:schemeClr val="tx2"/>
                          </a:solidFill>
                          <a:effectLst/>
                        </a:rPr>
                        <a:t>know</a:t>
                      </a:r>
                      <a:r>
                        <a:rPr lang="de-DE" sz="900" dirty="0">
                          <a:solidFill>
                            <a:schemeClr val="tx2"/>
                          </a:solidFill>
                          <a:effectLst/>
                        </a:rPr>
                        <a:t>-cool-</a:t>
                      </a:r>
                      <a:r>
                        <a:rPr lang="de-DE" sz="900" dirty="0" err="1">
                          <a:solidFill>
                            <a:schemeClr val="tx2"/>
                          </a:solidFill>
                          <a:effectLst/>
                        </a:rPr>
                        <a:t>tshirts</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232</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11384057"/>
                  </a:ext>
                </a:extLst>
              </a:tr>
              <a:tr h="267500">
                <a:tc>
                  <a:txBody>
                    <a:bodyPr/>
                    <a:lstStyle/>
                    <a:p>
                      <a:pPr algn="ctr"/>
                      <a:r>
                        <a:rPr lang="de-DE" sz="900">
                          <a:solidFill>
                            <a:schemeClr val="tx2"/>
                          </a:solidFill>
                          <a:effectLst/>
                        </a:rPr>
                        <a:t>buzzfeed</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err="1">
                          <a:solidFill>
                            <a:schemeClr val="tx2"/>
                          </a:solidFill>
                          <a:effectLst/>
                        </a:rPr>
                        <a:t>ten</a:t>
                      </a:r>
                      <a:r>
                        <a:rPr lang="de-DE" sz="900" dirty="0">
                          <a:solidFill>
                            <a:schemeClr val="tx2"/>
                          </a:solidFill>
                          <a:effectLst/>
                        </a:rPr>
                        <a:t>-crazy-cool-</a:t>
                      </a:r>
                      <a:r>
                        <a:rPr lang="de-DE" sz="900" dirty="0" err="1">
                          <a:solidFill>
                            <a:schemeClr val="tx2"/>
                          </a:solidFill>
                          <a:effectLst/>
                        </a:rPr>
                        <a:t>tshirts</a:t>
                      </a:r>
                      <a:r>
                        <a:rPr lang="de-DE" sz="900" dirty="0">
                          <a:solidFill>
                            <a:schemeClr val="tx2"/>
                          </a:solidFill>
                          <a:effectLst/>
                        </a:rPr>
                        <a:t>-facts</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190</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933495841"/>
                  </a:ext>
                </a:extLst>
              </a:tr>
              <a:tr h="267500">
                <a:tc>
                  <a:txBody>
                    <a:bodyPr/>
                    <a:lstStyle/>
                    <a:p>
                      <a:pPr algn="ctr"/>
                      <a:r>
                        <a:rPr lang="de-DE" sz="900">
                          <a:solidFill>
                            <a:schemeClr val="tx2"/>
                          </a:solidFill>
                          <a:effectLst/>
                        </a:rPr>
                        <a:t>medium</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a:solidFill>
                            <a:schemeClr val="tx2"/>
                          </a:solidFill>
                          <a:effectLst/>
                        </a:rPr>
                        <a:t>interview-with-cool-tshirts-founder</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184</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443018973"/>
                  </a:ext>
                </a:extLst>
              </a:tr>
              <a:tr h="267500">
                <a:tc>
                  <a:txBody>
                    <a:bodyPr/>
                    <a:lstStyle/>
                    <a:p>
                      <a:pPr algn="ctr"/>
                      <a:r>
                        <a:rPr lang="de-DE" sz="900">
                          <a:solidFill>
                            <a:schemeClr val="tx2"/>
                          </a:solidFill>
                          <a:effectLst/>
                        </a:rPr>
                        <a:t>google</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a:solidFill>
                            <a:schemeClr val="tx2"/>
                          </a:solidFill>
                          <a:effectLst/>
                        </a:rPr>
                        <a:t>paid-search</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178</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2876142860"/>
                  </a:ext>
                </a:extLst>
              </a:tr>
              <a:tr h="267500">
                <a:tc>
                  <a:txBody>
                    <a:bodyPr/>
                    <a:lstStyle/>
                    <a:p>
                      <a:pPr algn="ctr"/>
                      <a:r>
                        <a:rPr lang="de-DE" sz="900" dirty="0" err="1">
                          <a:solidFill>
                            <a:schemeClr val="tx2"/>
                          </a:solidFill>
                          <a:effectLst/>
                        </a:rPr>
                        <a:t>google</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cool-</a:t>
                      </a:r>
                      <a:r>
                        <a:rPr lang="de-DE" sz="900" dirty="0" err="1">
                          <a:solidFill>
                            <a:schemeClr val="tx2"/>
                          </a:solidFill>
                          <a:effectLst/>
                        </a:rPr>
                        <a:t>tshirts</a:t>
                      </a:r>
                      <a:r>
                        <a:rPr lang="de-DE" sz="900" dirty="0">
                          <a:solidFill>
                            <a:schemeClr val="tx2"/>
                          </a:solidFill>
                          <a:effectLst/>
                        </a:rPr>
                        <a:t>-</a:t>
                      </a:r>
                      <a:r>
                        <a:rPr lang="de-DE" sz="900" dirty="0" err="1">
                          <a:solidFill>
                            <a:schemeClr val="tx2"/>
                          </a:solidFill>
                          <a:effectLst/>
                        </a:rPr>
                        <a:t>search</a:t>
                      </a:r>
                      <a:endParaRPr lang="de-DE" sz="900" dirty="0">
                        <a:solidFill>
                          <a:schemeClr val="tx2"/>
                        </a:solidFill>
                        <a:effectLst/>
                      </a:endParaRP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tc>
                  <a:txBody>
                    <a:bodyPr/>
                    <a:lstStyle/>
                    <a:p>
                      <a:pPr algn="ctr"/>
                      <a:r>
                        <a:rPr lang="de-DE" sz="900" dirty="0">
                          <a:solidFill>
                            <a:schemeClr val="tx2"/>
                          </a:solidFill>
                          <a:effectLst/>
                        </a:rPr>
                        <a:t>60</a:t>
                      </a:r>
                    </a:p>
                  </a:txBody>
                  <a:tcPr marL="61371" marR="61371" marT="30685" marB="3068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295169"/>
                    </a:solidFill>
                  </a:tcPr>
                </a:tc>
                <a:extLst>
                  <a:ext uri="{0D108BD9-81ED-4DB2-BD59-A6C34878D82A}">
                    <a16:rowId xmlns:a16="http://schemas.microsoft.com/office/drawing/2014/main" val="721540034"/>
                  </a:ext>
                </a:extLst>
              </a:tr>
            </a:tbl>
          </a:graphicData>
        </a:graphic>
      </p:graphicFrame>
    </p:spTree>
    <p:extLst>
      <p:ext uri="{BB962C8B-B14F-4D97-AF65-F5344CB8AC3E}">
        <p14:creationId xmlns:p14="http://schemas.microsoft.com/office/powerpoint/2010/main" val="36187493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1163</Words>
  <Application>Microsoft Macintosh PowerPoint</Application>
  <PresentationFormat>On-screen Show (16:9)</PresentationFormat>
  <Paragraphs>195</Paragraphs>
  <Slides>14</Slides>
  <Notes>14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Roboto Black</vt:lpstr>
      <vt:lpstr>Arial</vt:lpstr>
      <vt:lpstr>Courier New</vt:lpstr>
      <vt:lpstr>Nunito Sans</vt:lpstr>
      <vt:lpstr>Dosis</vt:lpstr>
      <vt:lpstr>Roboto Thin</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Maria Marstrand</cp:lastModifiedBy>
  <cp:revision>22</cp:revision>
  <dcterms:modified xsi:type="dcterms:W3CDTF">2019-01-18T16:53:41Z</dcterms:modified>
</cp:coreProperties>
</file>